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y Knight" userId="24922c7335b45bff" providerId="LiveId" clId="{ACE4D15E-79D6-4877-A9CB-FAE8D7B159AA}"/>
    <pc:docChg chg="custSel modSld">
      <pc:chgData name="Cory Knight" userId="24922c7335b45bff" providerId="LiveId" clId="{ACE4D15E-79D6-4877-A9CB-FAE8D7B159AA}" dt="2022-05-17T17:27:56.823" v="127" actId="20577"/>
      <pc:docMkLst>
        <pc:docMk/>
      </pc:docMkLst>
      <pc:sldChg chg="modSp mod">
        <pc:chgData name="Cory Knight" userId="24922c7335b45bff" providerId="LiveId" clId="{ACE4D15E-79D6-4877-A9CB-FAE8D7B159AA}" dt="2022-05-17T17:15:55.654" v="3" actId="12"/>
        <pc:sldMkLst>
          <pc:docMk/>
          <pc:sldMk cId="2064582456" sldId="257"/>
        </pc:sldMkLst>
        <pc:spChg chg="mod">
          <ac:chgData name="Cory Knight" userId="24922c7335b45bff" providerId="LiveId" clId="{ACE4D15E-79D6-4877-A9CB-FAE8D7B159AA}" dt="2022-05-17T17:15:55.654" v="3" actId="12"/>
          <ac:spMkLst>
            <pc:docMk/>
            <pc:sldMk cId="2064582456" sldId="257"/>
            <ac:spMk id="3" creationId="{A9390E46-7730-A65A-F910-D102DC4F2543}"/>
          </ac:spMkLst>
        </pc:spChg>
      </pc:sldChg>
      <pc:sldChg chg="modSp mod">
        <pc:chgData name="Cory Knight" userId="24922c7335b45bff" providerId="LiveId" clId="{ACE4D15E-79D6-4877-A9CB-FAE8D7B159AA}" dt="2022-05-17T17:27:56.823" v="127" actId="20577"/>
        <pc:sldMkLst>
          <pc:docMk/>
          <pc:sldMk cId="1425900605" sldId="258"/>
        </pc:sldMkLst>
        <pc:spChg chg="mod">
          <ac:chgData name="Cory Knight" userId="24922c7335b45bff" providerId="LiveId" clId="{ACE4D15E-79D6-4877-A9CB-FAE8D7B159AA}" dt="2022-05-17T17:27:56.823" v="127" actId="20577"/>
          <ac:spMkLst>
            <pc:docMk/>
            <pc:sldMk cId="1425900605" sldId="258"/>
            <ac:spMk id="3" creationId="{5A9A0EFF-8E77-4679-1B3C-FBAF69411F9C}"/>
          </ac:spMkLst>
        </pc:spChg>
      </pc:sldChg>
      <pc:sldChg chg="modSp mod">
        <pc:chgData name="Cory Knight" userId="24922c7335b45bff" providerId="LiveId" clId="{ACE4D15E-79D6-4877-A9CB-FAE8D7B159AA}" dt="2022-05-17T17:24:26.786" v="31" actId="20577"/>
        <pc:sldMkLst>
          <pc:docMk/>
          <pc:sldMk cId="3835785541" sldId="259"/>
        </pc:sldMkLst>
        <pc:spChg chg="mod">
          <ac:chgData name="Cory Knight" userId="24922c7335b45bff" providerId="LiveId" clId="{ACE4D15E-79D6-4877-A9CB-FAE8D7B159AA}" dt="2022-05-17T17:24:26.786" v="31" actId="20577"/>
          <ac:spMkLst>
            <pc:docMk/>
            <pc:sldMk cId="3835785541" sldId="259"/>
            <ac:spMk id="3" creationId="{67DA09C1-9F24-B82E-6846-ACA5BDCEF09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ABBD5-1500-3169-3A50-75ABB8C0F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843176-467A-CA5A-6D92-622B7CAAD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E38A7-11D0-BF0F-F072-899AD98E5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75AA-F058-435E-A110-198F43B20F2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C13E6-267B-B6FB-4C9C-42C2C2E78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CB892-52B2-616F-E700-444AD4078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4B99-0C96-49A0-8DE7-FEAA8C2A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8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D59E5-F1DB-E03F-6C91-AF36D764B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41499-D149-7922-C2BA-FCA349E52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FCF56-9133-7471-7FA3-4506AE88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75AA-F058-435E-A110-198F43B20F2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5F3B3-17FF-AB30-1189-D9326286E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F1B4B-3DCE-8EB8-D342-1EBC75788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4B99-0C96-49A0-8DE7-FEAA8C2A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3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93F170-122F-2723-0021-6EA7CBC25B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68BFFC-3719-2F4D-E994-5EBF6F6E8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DBC62-8B9C-CBA4-2C30-B5D442C08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75AA-F058-435E-A110-198F43B20F2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44DF0-64DA-9C98-4829-722F0DFEF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926AC-7D4B-441D-D2ED-32C8DBA5F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4B99-0C96-49A0-8DE7-FEAA8C2A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6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0E047-38CF-38F5-941D-2A6F661C0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F15CC-7687-F1C9-BFF6-4B13D5449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B6D58-66B0-7DA9-DDB2-54C43C62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75AA-F058-435E-A110-198F43B20F2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73852-474F-687C-0871-151BEADE3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4E02C-AD0B-F99F-4BC5-089842D1F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4B99-0C96-49A0-8DE7-FEAA8C2A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6583E-08FC-D0F5-3929-875CD3C9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15944-265D-22C6-332B-94662D4D5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1D4A4-B92B-2904-9A59-71CC223FB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75AA-F058-435E-A110-198F43B20F2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7D92F-E2DC-B2BC-E807-3C10CD5CC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302E2-28F3-456C-88D1-F2B402941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4B99-0C96-49A0-8DE7-FEAA8C2A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6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BAFE2-090B-F460-130C-2ADEDF07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92ECA-5FAC-A410-E9DC-42C4CF175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EA40C-4DEB-5A36-9F29-641B11C52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8E440-A282-6FDA-2B3A-416EB1DAF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75AA-F058-435E-A110-198F43B20F2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1FA0D3-7CE4-35D8-D13D-4DA254D8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AAB2A-8CB0-B79D-626C-8FFF2519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4B99-0C96-49A0-8DE7-FEAA8C2A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6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B28E6-BE95-F4CB-0902-03EF5EBAB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28BA3-3C06-ACA4-9A0E-6E46553DB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3DC717-7515-F033-211D-18CC8F1C1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E300F7-16BA-4EEF-B568-B75EBDD88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60D29F-2018-6BB5-3533-2A214AB56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033912-215E-06A9-CF24-0DDD77A6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75AA-F058-435E-A110-198F43B20F2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480BE3-4216-EF17-A77F-033116B0A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59117-EDBF-7B57-D4AC-1B137CCC7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4B99-0C96-49A0-8DE7-FEAA8C2A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8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6283C-21AD-5BA5-7143-296C80A6F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39B3A-EE40-5D61-9C93-E70F8B26E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75AA-F058-435E-A110-198F43B20F2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8AD111-4F39-92D8-CC36-788AD1F04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E2C70B-72C4-B1F0-852D-1A1C8AF10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4B99-0C96-49A0-8DE7-FEAA8C2A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5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9E9667-4B61-5568-482F-5832AC925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75AA-F058-435E-A110-198F43B20F2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92EBA-497D-EEB6-5A01-3831A966C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C770AA-7C71-3F4D-7740-2A944540D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4B99-0C96-49A0-8DE7-FEAA8C2A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4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C4B87-8E8D-3D83-D04A-AC34C8CFD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C9C2C-68ED-ECB7-202F-9078C0507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F721D-D51B-6E22-3ADF-5CF52C68F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54DD68-C4F1-8FDA-1FA0-A54636E58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75AA-F058-435E-A110-198F43B20F2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79DF2-908A-CA3B-D5CB-D008EFB47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B58E3-2E79-A557-CB08-38FBD358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4B99-0C96-49A0-8DE7-FEAA8C2A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74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7E289-721B-3861-6A73-3709A9F52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ED0A65-C78C-C0B6-DF3F-A5C68105F0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B0FEF3-80D3-D34B-ABE1-6BBDE82CE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88163-AC8D-EB87-8447-953B3A73B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75AA-F058-435E-A110-198F43B20F2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05CAF-ED06-8B3D-8EB9-0899DA576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1F47E-06E2-8691-9C8D-D5DDB0DC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4B99-0C96-49A0-8DE7-FEAA8C2A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2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AACB3D-6979-65C4-21E3-5FA26584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DEA2E-5DFF-804F-46EC-F2F50F59B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F76FC-C2C7-6A3E-2DDF-EFEA7DDE6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75AA-F058-435E-A110-198F43B20F2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F57ED-56C5-8A23-9DF1-4DCB06910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2B989-A025-DF04-411A-B225E96AC3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74B99-0C96-49A0-8DE7-FEAA8C2A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1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1C667-F06C-7BE9-4F4B-81A162480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1" y="1026577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000" dirty="0"/>
              <a:t>Community Conversation: Myths of PCBH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6D979-F37F-4503-6F5E-5E6B63307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/>
              <a:t>Moderated By: Cory Knight</a:t>
            </a:r>
          </a:p>
          <a:p>
            <a:pPr algn="l"/>
            <a:r>
              <a:rPr lang="en-US" sz="2000"/>
              <a:t>Super Participants: Meghan Fondow &amp; William Summers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Close up image of hands applauding">
            <a:extLst>
              <a:ext uri="{FF2B5EF4-FFF2-40B4-BE49-F238E27FC236}">
                <a16:creationId xmlns:a16="http://schemas.microsoft.com/office/drawing/2014/main" id="{B8C0C9D3-65CD-6195-B806-A01F122100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85" r="9104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47793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6C4BB-57F5-F1D5-042A-6FE99AE88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/>
              <a:t>Billing Myths </a:t>
            </a:r>
            <a:endParaRPr lang="en-US" dirty="0"/>
          </a:p>
        </p:txBody>
      </p:sp>
      <p:sp>
        <p:nvSpPr>
          <p:cNvPr id="13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90E46-7730-A65A-F910-D102DC4F2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You can’t make money for the clinic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Y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 can't bill 30-minute psychotherapy codes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Y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 can only use health and behavior codes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To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see a patient for mental health concerns in primary care (and code with a psychotherapy code) you must always first perform a </a:t>
            </a:r>
            <a:r>
              <a:rPr lang="en-US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full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Mental Health  Assessment (90791-Psychiatric Diagnostic Assessment)</a:t>
            </a:r>
          </a:p>
          <a:p>
            <a:pPr marL="0">
              <a:spcBef>
                <a:spcPts val="0"/>
              </a:spcBef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full mental health assessment cannot be completed in 30 minutes or less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4582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0B612-EB06-1BB2-CD69-A24EA0727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/>
              <a:t>Practice Myths 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A0EFF-8E77-4679-1B3C-FBAF69411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r>
              <a:rPr lang="en-US" sz="2000" dirty="0"/>
              <a:t>You only provide care for “small problems” and conduct crisis management services</a:t>
            </a:r>
          </a:p>
          <a:p>
            <a:endParaRPr lang="en-US" sz="2000" dirty="0"/>
          </a:p>
          <a:p>
            <a:r>
              <a:rPr lang="en-US" sz="2000" dirty="0"/>
              <a:t>You cannot treat trauma or provide care for complex issues in under 30 mins</a:t>
            </a:r>
          </a:p>
          <a:p>
            <a:endParaRPr lang="en-US" sz="2000" dirty="0"/>
          </a:p>
          <a:p>
            <a:r>
              <a:rPr lang="en-US" sz="2000" dirty="0"/>
              <a:t>Your services are not as good as specialty mental health and people cannot improve in just 1 visit</a:t>
            </a:r>
          </a:p>
          <a:p>
            <a:endParaRPr lang="en-US" sz="2000" dirty="0"/>
          </a:p>
          <a:p>
            <a:r>
              <a:rPr lang="en-US" sz="2000" dirty="0"/>
              <a:t>You must use a particular theoretical orientation to work in primary care</a:t>
            </a:r>
          </a:p>
          <a:p>
            <a:endParaRPr lang="en-US" sz="2000" dirty="0"/>
          </a:p>
          <a:p>
            <a:r>
              <a:rPr lang="en-US" sz="2000" dirty="0"/>
              <a:t>You cannot develop a comprehensive treatment plan or provide long-term care as treatment must be completed in 4-6 visits</a:t>
            </a:r>
          </a:p>
        </p:txBody>
      </p:sp>
    </p:spTree>
    <p:extLst>
      <p:ext uri="{BB962C8B-B14F-4D97-AF65-F5344CB8AC3E}">
        <p14:creationId xmlns:p14="http://schemas.microsoft.com/office/powerpoint/2010/main" val="1425900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F3898-323B-06CE-FE1E-F838B53BD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/>
              <a:t>Trainee Myths 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A09C1-9F24-B82E-6846-ACA5BDCEF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en-US" sz="2000" dirty="0"/>
              <a:t>This is not real “evidence-based” therapy and it does not apply to other treatment settings</a:t>
            </a:r>
          </a:p>
          <a:p>
            <a:endParaRPr lang="en-US" sz="2000" dirty="0"/>
          </a:p>
          <a:p>
            <a:r>
              <a:rPr lang="en-US" sz="2000" dirty="0"/>
              <a:t>There is not enough time to get anything done or build rapport </a:t>
            </a:r>
          </a:p>
          <a:p>
            <a:endParaRPr lang="en-US" sz="2000" dirty="0"/>
          </a:p>
          <a:p>
            <a:r>
              <a:rPr lang="en-US" sz="2000" dirty="0"/>
              <a:t>This work is not personally fulfilling, and I do not get to see improvements over time </a:t>
            </a:r>
          </a:p>
          <a:p>
            <a:endParaRPr lang="en-US" sz="2000" dirty="0"/>
          </a:p>
          <a:p>
            <a:r>
              <a:rPr lang="en-US" sz="2000" dirty="0"/>
              <a:t>I am not competent to working medical setting or advise providers about medications and behavioral health issues </a:t>
            </a:r>
          </a:p>
        </p:txBody>
      </p:sp>
    </p:spTree>
    <p:extLst>
      <p:ext uri="{BB962C8B-B14F-4D97-AF65-F5344CB8AC3E}">
        <p14:creationId xmlns:p14="http://schemas.microsoft.com/office/powerpoint/2010/main" val="3835785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233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Community Conversation: Myths of PCBH</vt:lpstr>
      <vt:lpstr>Billing Myths </vt:lpstr>
      <vt:lpstr>Practice Myths </vt:lpstr>
      <vt:lpstr>Trainee Myths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Conversation: Myths of PCBH</dc:title>
  <dc:creator>Cory Knight</dc:creator>
  <cp:lastModifiedBy>Cory Knight</cp:lastModifiedBy>
  <cp:revision>1</cp:revision>
  <dcterms:created xsi:type="dcterms:W3CDTF">2022-05-17T16:26:45Z</dcterms:created>
  <dcterms:modified xsi:type="dcterms:W3CDTF">2022-05-17T17:28:00Z</dcterms:modified>
</cp:coreProperties>
</file>