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72" r:id="rId4"/>
    <p:sldId id="264" r:id="rId5"/>
    <p:sldId id="265" r:id="rId6"/>
    <p:sldId id="266" r:id="rId7"/>
    <p:sldId id="267" r:id="rId8"/>
    <p:sldId id="268" r:id="rId9"/>
    <p:sldId id="269" r:id="rId10"/>
    <p:sldId id="270" r:id="rId11"/>
    <p:sldId id="271" r:id="rId12"/>
    <p:sldId id="277" r:id="rId13"/>
    <p:sldId id="278" r:id="rId14"/>
    <p:sldId id="279" r:id="rId15"/>
    <p:sldId id="263" r:id="rId16"/>
  </p:sldIdLst>
  <p:sldSz cx="9144000" cy="6858000" type="screen4x3"/>
  <p:notesSz cx="7315200" cy="9601200"/>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266678"/>
    <a:srgbClr val="8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71"/>
    <p:restoredTop sz="68797" autoAdjust="0"/>
  </p:normalViewPr>
  <p:slideViewPr>
    <p:cSldViewPr>
      <p:cViewPr varScale="1">
        <p:scale>
          <a:sx n="74" d="100"/>
          <a:sy n="74" d="100"/>
        </p:scale>
        <p:origin x="2400"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B057FEB8-0499-4339-A19F-891EA5BD1A36}" type="datetimeFigureOut">
              <a:rPr lang="en-US"/>
              <a:pPr>
                <a:defRPr/>
              </a:pPr>
              <a:t>5/18/2022</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r>
              <a:rPr lang="en-US"/>
              <a:t>Collaborative Family Healthcare Association 12th Annual Conference</a:t>
            </a:r>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cs typeface="+mn-cs"/>
              </a:defRPr>
            </a:lvl1pPr>
          </a:lstStyle>
          <a:p>
            <a:pPr>
              <a:defRPr/>
            </a:pPr>
            <a:fld id="{AD79A64F-8469-4FE4-96AE-BB4AE59D3EB7}" type="slidenum">
              <a:rPr lang="en-US"/>
              <a:pPr>
                <a:defRPr/>
              </a:pPr>
              <a:t>‹#›</a:t>
            </a:fld>
            <a:endParaRPr lang="en-US"/>
          </a:p>
        </p:txBody>
      </p:sp>
    </p:spTree>
    <p:extLst>
      <p:ext uri="{BB962C8B-B14F-4D97-AF65-F5344CB8AC3E}">
        <p14:creationId xmlns:p14="http://schemas.microsoft.com/office/powerpoint/2010/main" val="376994089"/>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BF2934C9-4A6E-4D42-8EA1-658A3901A780}" type="datetimeFigureOut">
              <a:rPr lang="en-US"/>
              <a:pPr>
                <a:defRPr/>
              </a:pPr>
              <a:t>5/18/2022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r>
              <a:rPr lang="en-US"/>
              <a:t>Collaborative Family Healthcare Association 12th Annual Conference</a:t>
            </a:r>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cs typeface="+mn-cs"/>
              </a:defRPr>
            </a:lvl1pPr>
          </a:lstStyle>
          <a:p>
            <a:pPr>
              <a:defRPr/>
            </a:pPr>
            <a:fld id="{E86595E2-8583-40B0-B413-1AD1C48B8F49}" type="slidenum">
              <a:rPr lang="en-US"/>
              <a:pPr>
                <a:defRPr/>
              </a:pPr>
              <a:t>‹#›</a:t>
            </a:fld>
            <a:endParaRPr lang="en-US"/>
          </a:p>
        </p:txBody>
      </p:sp>
    </p:spTree>
    <p:extLst>
      <p:ext uri="{BB962C8B-B14F-4D97-AF65-F5344CB8AC3E}">
        <p14:creationId xmlns:p14="http://schemas.microsoft.com/office/powerpoint/2010/main" val="2397521864"/>
      </p:ext>
    </p:extLst>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Please insert the assigned session number (letter and number), i.e., A2a</a:t>
            </a:r>
          </a:p>
          <a:p>
            <a:pPr eaLnBrk="1" hangingPunct="1">
              <a:spcBef>
                <a:spcPct val="0"/>
              </a:spcBef>
            </a:pPr>
            <a:endParaRPr lang="en-US"/>
          </a:p>
          <a:p>
            <a:pPr eaLnBrk="1" hangingPunct="1">
              <a:spcBef>
                <a:spcPct val="0"/>
              </a:spcBef>
            </a:pPr>
            <a:r>
              <a:rPr lang="en-US"/>
              <a:t>Please insert the assigned DAY and DATE of your presentation, i.e., Friday, October 17, 2014</a:t>
            </a:r>
          </a:p>
          <a:p>
            <a:pPr eaLnBrk="1" hangingPunct="1">
              <a:spcBef>
                <a:spcPct val="0"/>
              </a:spcBef>
            </a:pPr>
            <a:endParaRPr lang="en-US"/>
          </a:p>
        </p:txBody>
      </p:sp>
      <p:sp>
        <p:nvSpPr>
          <p:cNvPr id="8196"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t>Collaborative Family Healthcare Association 12th Annual Conference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Aft>
                <a:spcPts val="600"/>
              </a:spcAft>
            </a:pPr>
            <a:r>
              <a:rPr lang="en-US" sz="1000">
                <a:solidFill>
                  <a:srgbClr val="FF0000"/>
                </a:solidFill>
              </a:rPr>
              <a:t>CFHA requires that your presentation be FREE FROM COMMERCIAL BIAS. </a:t>
            </a:r>
            <a:r>
              <a:rPr lang="en-US" sz="1000"/>
              <a:t>Educational materials that are a part of a continuing education activity such as slides, abstracts and handouts </a:t>
            </a:r>
            <a:r>
              <a:rPr lang="en-US" sz="1000" u="sng"/>
              <a:t>CANNOT</a:t>
            </a:r>
            <a:r>
              <a:rPr lang="en-US" sz="1000"/>
              <a:t> contain any advertising or product‐group message.</a:t>
            </a:r>
          </a:p>
          <a:p>
            <a:pPr>
              <a:spcAft>
                <a:spcPts val="600"/>
              </a:spcAft>
            </a:pPr>
            <a:endParaRPr lang="en-US" sz="1000"/>
          </a:p>
          <a:p>
            <a:pPr>
              <a:spcAft>
                <a:spcPts val="600"/>
              </a:spcAft>
            </a:pPr>
            <a:r>
              <a:rPr lang="en-US" sz="1000"/>
              <a:t>The content or format of a continuing education activity or its related materials must promote improvements or quality in health care and not a specific propriety business interest of a commercial interest.</a:t>
            </a:r>
          </a:p>
          <a:p>
            <a:pPr>
              <a:spcAft>
                <a:spcPts val="600"/>
              </a:spcAft>
            </a:pPr>
            <a:endParaRPr lang="en-US" sz="1000"/>
          </a:p>
          <a:p>
            <a:pPr>
              <a:spcAft>
                <a:spcPts val="600"/>
              </a:spcAft>
            </a:pPr>
            <a:r>
              <a:rPr lang="en-US" sz="1000"/>
              <a:t>Presentations must give a balanced view of therapeutic options. Use of generic names </a:t>
            </a:r>
            <a:r>
              <a:rPr lang="en-US" sz="1000" i="1"/>
              <a:t>will</a:t>
            </a:r>
            <a:r>
              <a:rPr lang="en-US" sz="1000"/>
              <a:t> contribute to this impartiality. If the educational material or content includes trade names, where available trade names for products of multiple commercial entities should be used, not just trade names from a single commercial entity. Faculty must be responsible for the scientific integrity of their  presentations. Any information regarding commercial products/services must be based on scientific (evidence‐based) methods generally accepted by the medical community.</a:t>
            </a:r>
          </a:p>
          <a:p>
            <a:pPr eaLnBrk="1" hangingPunct="1">
              <a:spcBef>
                <a:spcPct val="0"/>
              </a:spcBef>
            </a:pPr>
            <a:endParaRPr lang="en-US" sz="1000"/>
          </a:p>
        </p:txBody>
      </p:sp>
      <p:sp>
        <p:nvSpPr>
          <p:cNvPr id="9220"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t>Collaborative Family Healthcare Association 12th Annual Conference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ETOH </a:t>
            </a:r>
            <a:r>
              <a:rPr lang="en-US" dirty="0" err="1"/>
              <a:t>pt</a:t>
            </a:r>
            <a:r>
              <a:rPr lang="en-US" dirty="0"/>
              <a:t>,</a:t>
            </a:r>
            <a:r>
              <a:rPr lang="en-US" baseline="0" dirty="0"/>
              <a:t> sexual abuse </a:t>
            </a:r>
            <a:r>
              <a:rPr lang="en-US" baseline="0" dirty="0" err="1"/>
              <a:t>hx</a:t>
            </a:r>
            <a:endParaRPr lang="en-US" dirty="0"/>
          </a:p>
        </p:txBody>
      </p:sp>
      <p:sp>
        <p:nvSpPr>
          <p:cNvPr id="4" name="Footer Placeholder 3"/>
          <p:cNvSpPr>
            <a:spLocks noGrp="1"/>
          </p:cNvSpPr>
          <p:nvPr>
            <p:ph type="ftr" sz="quarter" idx="10"/>
          </p:nvPr>
        </p:nvSpPr>
        <p:spPr/>
        <p:txBody>
          <a:bodyPr/>
          <a:lstStyle/>
          <a:p>
            <a:pPr>
              <a:defRPr/>
            </a:pPr>
            <a:r>
              <a:rPr lang="en-US"/>
              <a:t>Collaborative Family Healthcare Association 12th Annual Conference</a:t>
            </a:r>
          </a:p>
        </p:txBody>
      </p:sp>
    </p:spTree>
    <p:extLst>
      <p:ext uri="{BB962C8B-B14F-4D97-AF65-F5344CB8AC3E}">
        <p14:creationId xmlns:p14="http://schemas.microsoft.com/office/powerpoint/2010/main" val="4143203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Primar</a:t>
            </a:r>
            <a:r>
              <a:rPr lang="en-US" baseline="0" dirty="0"/>
              <a:t>y care practiced in context of family and community</a:t>
            </a:r>
            <a:endParaRPr lang="en-US" dirty="0"/>
          </a:p>
          <a:p>
            <a:r>
              <a:rPr lang="en-US" dirty="0"/>
              <a:t>SOMALI bipolar</a:t>
            </a:r>
            <a:r>
              <a:rPr lang="en-US" baseline="0" dirty="0"/>
              <a:t> </a:t>
            </a:r>
            <a:r>
              <a:rPr lang="en-US" baseline="0" dirty="0" err="1"/>
              <a:t>pt</a:t>
            </a:r>
            <a:r>
              <a:rPr lang="en-US" baseline="0" dirty="0"/>
              <a:t> with family, interpreter</a:t>
            </a:r>
            <a:endParaRPr lang="en-US" dirty="0"/>
          </a:p>
        </p:txBody>
      </p:sp>
      <p:sp>
        <p:nvSpPr>
          <p:cNvPr id="4" name="Footer Placeholder 3"/>
          <p:cNvSpPr>
            <a:spLocks noGrp="1"/>
          </p:cNvSpPr>
          <p:nvPr>
            <p:ph type="ftr" sz="quarter" idx="10"/>
          </p:nvPr>
        </p:nvSpPr>
        <p:spPr/>
        <p:txBody>
          <a:bodyPr/>
          <a:lstStyle/>
          <a:p>
            <a:pPr>
              <a:defRPr/>
            </a:pPr>
            <a:r>
              <a:rPr lang="en-US"/>
              <a:t>Collaborative Family Healthcare Association 12th Annual Conference</a:t>
            </a:r>
          </a:p>
        </p:txBody>
      </p:sp>
    </p:spTree>
    <p:extLst>
      <p:ext uri="{BB962C8B-B14F-4D97-AF65-F5344CB8AC3E}">
        <p14:creationId xmlns:p14="http://schemas.microsoft.com/office/powerpoint/2010/main" val="3266487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a:t>Collaborative Family Healthcare Association 12th Annual Conference</a:t>
            </a:r>
          </a:p>
        </p:txBody>
      </p:sp>
    </p:spTree>
    <p:extLst>
      <p:ext uri="{BB962C8B-B14F-4D97-AF65-F5344CB8AC3E}">
        <p14:creationId xmlns:p14="http://schemas.microsoft.com/office/powerpoint/2010/main" val="741301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This should be the last slide of your presentation</a:t>
            </a:r>
          </a:p>
        </p:txBody>
      </p:sp>
      <p:sp>
        <p:nvSpPr>
          <p:cNvPr id="12292"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t>Collaborative Family Healthcare Association 12th Annual Conference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E9328A1A-FB0E-4382-89B5-4CF8D96525F1}" type="datetimeFigureOut">
              <a:rPr lang="en-US"/>
              <a:pPr>
                <a:defRPr/>
              </a:pPr>
              <a:t>5/18/2022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93CE60-91ED-43A7-AEF7-81349D0024A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CCC87C2-9869-4A0D-B7A3-5B10BC5810AF}" type="datetimeFigureOut">
              <a:rPr lang="en-US"/>
              <a:pPr>
                <a:defRPr/>
              </a:pPr>
              <a:t>5/18/2022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2148A2-B54C-4921-A4F2-4D2A2931C72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A02FDA4-4FF1-405F-A3D6-4B100E2FFF68}" type="datetimeFigureOut">
              <a:rPr lang="en-US"/>
              <a:pPr>
                <a:defRPr/>
              </a:pPr>
              <a:t>5/18/2022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E2F128-BDC1-4FC5-BAA1-427754531AB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4CF8D8-C023-475D-8859-2D099316FA77}" type="datetimeFigureOut">
              <a:rPr lang="en-US"/>
              <a:pPr>
                <a:defRPr/>
              </a:pPr>
              <a:t>5/18/2022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AAA797-B28D-4F26-9DBA-1B39ADEE584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DF768CF-9278-4E12-A4E8-73BFC3B8D7AE}" type="datetimeFigureOut">
              <a:rPr lang="en-US"/>
              <a:pPr>
                <a:defRPr/>
              </a:pPr>
              <a:t>5/18/2022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81985D-1A75-4033-9E81-2D44A22F897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DF88E3A-94A4-4A2D-88EF-856A5C2A622A}" type="datetimeFigureOut">
              <a:rPr lang="en-US"/>
              <a:pPr>
                <a:defRPr/>
              </a:pPr>
              <a:t>5/18/2022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D474601-F19B-4FEA-9A7D-254C14B2F54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EADFDD0-9BF7-4D47-A7F5-5320FC31DE10}" type="datetimeFigureOut">
              <a:rPr lang="en-US"/>
              <a:pPr>
                <a:defRPr/>
              </a:pPr>
              <a:t>5/18/2022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2FDF8FF-E52E-4CD6-AB25-C38DF8ADB0A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09D99D1-0006-4027-9181-ACCBC020F819}" type="datetimeFigureOut">
              <a:rPr lang="en-US"/>
              <a:pPr>
                <a:defRPr/>
              </a:pPr>
              <a:t>5/18/2022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264564E-F2A1-46DA-8D88-0E4FC3FA8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1A3A49B-D45D-495C-B084-68590906773E}" type="datetimeFigureOut">
              <a:rPr lang="en-US"/>
              <a:pPr>
                <a:defRPr/>
              </a:pPr>
              <a:t>5/18/2022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0728EE2-1165-442E-889A-D2CFDBBE3D9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5E004F4-2917-459E-A612-69F3430A613E}" type="datetimeFigureOut">
              <a:rPr lang="en-US"/>
              <a:pPr>
                <a:defRPr/>
              </a:pPr>
              <a:t>5/18/2022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88E58A0-9B13-4001-9253-1DBB91F5A91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6B36784-26EC-4D11-895E-3A4FC69BFD2C}" type="datetimeFigureOut">
              <a:rPr lang="en-US"/>
              <a:pPr>
                <a:defRPr/>
              </a:pPr>
              <a:t>5/18/2022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FE768E5-3435-45E7-B1CF-5E5C92B16C0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1B92AF7-6654-42C4-8D26-22B1C97D7FB4}" type="datetimeFigureOut">
              <a:rPr lang="en-US"/>
              <a:pPr>
                <a:defRPr/>
              </a:pPr>
              <a:t>5/18/2022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C148D0B-0AAF-467C-AC6F-A8F958FCBB5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 y="1905000"/>
            <a:ext cx="8763000" cy="2057400"/>
          </a:xfrm>
        </p:spPr>
        <p:txBody>
          <a:bodyPr/>
          <a:lstStyle/>
          <a:p>
            <a:pPr eaLnBrk="1" hangingPunct="1"/>
            <a:r>
              <a:rPr lang="en-US" dirty="0">
                <a:latin typeface="Arial" charset="0"/>
                <a:cs typeface="Arial" charset="0"/>
              </a:rPr>
              <a:t>Myths, Mistakes &amp; Misconceptions in the PCBH Model</a:t>
            </a:r>
          </a:p>
        </p:txBody>
      </p:sp>
      <p:sp>
        <p:nvSpPr>
          <p:cNvPr id="3" name="Subtitle 2"/>
          <p:cNvSpPr>
            <a:spLocks noGrp="1"/>
          </p:cNvSpPr>
          <p:nvPr>
            <p:ph type="subTitle" idx="1"/>
          </p:nvPr>
        </p:nvSpPr>
        <p:spPr>
          <a:xfrm>
            <a:off x="304800" y="3962400"/>
            <a:ext cx="8458200" cy="1524000"/>
          </a:xfrm>
        </p:spPr>
        <p:txBody>
          <a:bodyPr rtlCol="0">
            <a:normAutofit/>
          </a:bodyPr>
          <a:lstStyle/>
          <a:p>
            <a:pPr eaLnBrk="1" fontAlgn="auto" hangingPunct="1">
              <a:spcAft>
                <a:spcPts val="0"/>
              </a:spcAft>
              <a:buFont typeface="Arial" pitchFamily="34" charset="0"/>
              <a:buNone/>
              <a:defRPr/>
            </a:pPr>
            <a:r>
              <a:rPr lang="en-US" sz="1800" b="1" dirty="0">
                <a:latin typeface="Arial" pitchFamily="34" charset="0"/>
                <a:cs typeface="Arial" pitchFamily="34" charset="0"/>
              </a:rPr>
              <a:t>Jeff Reiter, PhD, ABPP</a:t>
            </a:r>
          </a:p>
          <a:p>
            <a:pPr eaLnBrk="1" fontAlgn="auto" hangingPunct="1">
              <a:spcAft>
                <a:spcPts val="0"/>
              </a:spcAft>
              <a:buFont typeface="Arial" pitchFamily="34" charset="0"/>
              <a:buNone/>
              <a:defRPr/>
            </a:pPr>
            <a:r>
              <a:rPr lang="en-US" sz="1800" dirty="0">
                <a:latin typeface="Arial" pitchFamily="34" charset="0"/>
                <a:cs typeface="Arial" pitchFamily="34" charset="0"/>
              </a:rPr>
              <a:t>Swedish Medical Group (Seattle)</a:t>
            </a:r>
          </a:p>
          <a:p>
            <a:pPr eaLnBrk="1" fontAlgn="auto" hangingPunct="1">
              <a:spcAft>
                <a:spcPts val="0"/>
              </a:spcAft>
              <a:buFont typeface="Arial" pitchFamily="34" charset="0"/>
              <a:buNone/>
              <a:defRPr/>
            </a:pPr>
            <a:r>
              <a:rPr lang="en-US" sz="1800" dirty="0">
                <a:latin typeface="Arial" pitchFamily="34" charset="0"/>
                <a:cs typeface="Arial" pitchFamily="34" charset="0"/>
              </a:rPr>
              <a:t>Arizona State University DBH Program</a:t>
            </a:r>
          </a:p>
          <a:p>
            <a:pPr eaLnBrk="1" fontAlgn="auto" hangingPunct="1">
              <a:spcAft>
                <a:spcPts val="0"/>
              </a:spcAft>
              <a:buFont typeface="Arial" pitchFamily="34" charset="0"/>
              <a:buNone/>
              <a:defRPr/>
            </a:pPr>
            <a:r>
              <a:rPr lang="en-US" sz="1800" dirty="0" err="1">
                <a:latin typeface="Arial" pitchFamily="34" charset="0"/>
                <a:cs typeface="Arial" pitchFamily="34" charset="0"/>
              </a:rPr>
              <a:t>Mountainview</a:t>
            </a:r>
            <a:r>
              <a:rPr lang="en-US" sz="1800" dirty="0">
                <a:latin typeface="Arial" pitchFamily="34" charset="0"/>
                <a:cs typeface="Arial" pitchFamily="34" charset="0"/>
              </a:rPr>
              <a:t> Consulting Group, Inc.</a:t>
            </a:r>
          </a:p>
          <a:p>
            <a:pPr eaLnBrk="1" fontAlgn="auto" hangingPunct="1">
              <a:spcAft>
                <a:spcPts val="0"/>
              </a:spcAft>
              <a:buFont typeface="Arial" pitchFamily="34" charset="0"/>
              <a:buNone/>
              <a:defRPr/>
            </a:pPr>
            <a:endParaRPr lang="en-US" sz="1800" dirty="0"/>
          </a:p>
        </p:txBody>
      </p:sp>
      <p:pic>
        <p:nvPicPr>
          <p:cNvPr id="2053" name="Picture 7" descr="CFHA-new-logo-color.jpg"/>
          <p:cNvPicPr>
            <a:picLocks noChangeAspect="1"/>
          </p:cNvPicPr>
          <p:nvPr/>
        </p:nvPicPr>
        <p:blipFill>
          <a:blip r:embed="rId3" cstate="print"/>
          <a:srcRect/>
          <a:stretch>
            <a:fillRect/>
          </a:stretch>
        </p:blipFill>
        <p:spPr bwMode="auto">
          <a:xfrm>
            <a:off x="2743200" y="457200"/>
            <a:ext cx="3657600" cy="923925"/>
          </a:xfrm>
          <a:prstGeom prst="rect">
            <a:avLst/>
          </a:prstGeom>
          <a:noFill/>
          <a:ln w="9525">
            <a:noFill/>
            <a:miter lim="800000"/>
            <a:headEnd/>
            <a:tailEnd/>
          </a:ln>
        </p:spPr>
      </p:pic>
      <p:sp>
        <p:nvSpPr>
          <p:cNvPr id="2054" name="TextBox 8"/>
          <p:cNvSpPr txBox="1">
            <a:spLocks noChangeArrowheads="1"/>
          </p:cNvSpPr>
          <p:nvPr/>
        </p:nvSpPr>
        <p:spPr bwMode="auto">
          <a:xfrm>
            <a:off x="0" y="6019800"/>
            <a:ext cx="9144000" cy="307777"/>
          </a:xfrm>
          <a:prstGeom prst="rect">
            <a:avLst/>
          </a:prstGeom>
          <a:noFill/>
          <a:ln w="9525">
            <a:noFill/>
            <a:miter lim="800000"/>
            <a:headEnd/>
            <a:tailEnd/>
          </a:ln>
        </p:spPr>
        <p:txBody>
          <a:bodyPr>
            <a:spAutoFit/>
          </a:bodyPr>
          <a:lstStyle/>
          <a:p>
            <a:pPr algn="ctr"/>
            <a:r>
              <a:rPr lang="en-US" sz="1400" b="1" dirty="0"/>
              <a:t>Primary Care Behavioral Health Special Interest Group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08899"/>
            <a:ext cx="8042276" cy="895377"/>
          </a:xfrm>
        </p:spPr>
        <p:txBody>
          <a:bodyPr/>
          <a:lstStyle/>
          <a:p>
            <a:r>
              <a:rPr lang="en-US" dirty="0"/>
              <a:t>Sorry, We Can’t Help You</a:t>
            </a:r>
          </a:p>
        </p:txBody>
      </p:sp>
      <p:sp>
        <p:nvSpPr>
          <p:cNvPr id="3" name="Content Placeholder 2"/>
          <p:cNvSpPr>
            <a:spLocks noGrp="1"/>
          </p:cNvSpPr>
          <p:nvPr>
            <p:ph idx="1"/>
          </p:nvPr>
        </p:nvSpPr>
        <p:spPr>
          <a:xfrm>
            <a:off x="457200" y="1371600"/>
            <a:ext cx="8229600" cy="4267200"/>
          </a:xfrm>
        </p:spPr>
        <p:txBody>
          <a:bodyPr/>
          <a:lstStyle/>
          <a:p>
            <a:r>
              <a:rPr lang="en-US" b="1" dirty="0"/>
              <a:t>Mistake:</a:t>
            </a:r>
            <a:r>
              <a:rPr lang="en-US" dirty="0"/>
              <a:t>  Complex patients are referred out</a:t>
            </a:r>
          </a:p>
          <a:p>
            <a:r>
              <a:rPr lang="en-US" b="1" dirty="0"/>
              <a:t>Reiter’s 101:</a:t>
            </a:r>
            <a:r>
              <a:rPr lang="en-US" dirty="0"/>
              <a:t>  Engage with any and all</a:t>
            </a:r>
          </a:p>
          <a:p>
            <a:pPr lvl="1"/>
            <a:r>
              <a:rPr lang="en-US" dirty="0"/>
              <a:t>Can’t predict who will improve</a:t>
            </a:r>
          </a:p>
          <a:p>
            <a:pPr lvl="1"/>
            <a:r>
              <a:rPr lang="en-US" dirty="0"/>
              <a:t>2012 study: severely impaired improved faster</a:t>
            </a:r>
          </a:p>
          <a:p>
            <a:pPr lvl="1"/>
            <a:r>
              <a:rPr lang="en-US" dirty="0"/>
              <a:t>Remember the consultant structure, team role</a:t>
            </a:r>
          </a:p>
          <a:p>
            <a:pPr lvl="2"/>
            <a:r>
              <a:rPr lang="en-US" dirty="0"/>
              <a:t>PCP is the customer—1</a:t>
            </a:r>
            <a:r>
              <a:rPr lang="en-US" baseline="30000" dirty="0"/>
              <a:t>st</a:t>
            </a:r>
            <a:r>
              <a:rPr lang="en-US" dirty="0"/>
              <a:t> duty is to help PCP</a:t>
            </a:r>
          </a:p>
          <a:p>
            <a:pPr lvl="2"/>
            <a:r>
              <a:rPr lang="en-US" dirty="0"/>
              <a:t>As a team member, we help with </a:t>
            </a:r>
            <a:r>
              <a:rPr lang="en-US"/>
              <a:t>any issue</a:t>
            </a:r>
            <a:endParaRPr lang="en-US" dirty="0"/>
          </a:p>
          <a:p>
            <a:pPr lvl="2"/>
            <a:r>
              <a:rPr lang="en-US" dirty="0"/>
              <a:t>Follow the patient </a:t>
            </a:r>
            <a:r>
              <a:rPr lang="en-US" dirty="0" err="1"/>
              <a:t>til</a:t>
            </a:r>
            <a:r>
              <a:rPr lang="en-US" dirty="0"/>
              <a:t> improving, clear plan </a:t>
            </a:r>
          </a:p>
          <a:p>
            <a:pPr lvl="3"/>
            <a:r>
              <a:rPr lang="en-US" dirty="0"/>
              <a:t>Refer if not improving</a:t>
            </a:r>
          </a:p>
        </p:txBody>
      </p:sp>
      <p:pic>
        <p:nvPicPr>
          <p:cNvPr id="5" name="Picture 4" descr="CFHA-new-logo-color.jpg"/>
          <p:cNvPicPr>
            <a:picLocks noChangeAspect="1"/>
          </p:cNvPicPr>
          <p:nvPr/>
        </p:nvPicPr>
        <p:blipFill>
          <a:blip r:embed="rId3" cstate="print"/>
          <a:srcRect/>
          <a:stretch>
            <a:fillRect/>
          </a:stretch>
        </p:blipFill>
        <p:spPr bwMode="auto">
          <a:xfrm>
            <a:off x="3124200" y="5715000"/>
            <a:ext cx="2743200" cy="693738"/>
          </a:xfrm>
          <a:prstGeom prst="rect">
            <a:avLst/>
          </a:prstGeom>
          <a:noFill/>
          <a:ln w="9525">
            <a:noFill/>
            <a:miter lim="800000"/>
            <a:headEnd/>
            <a:tailEnd/>
          </a:ln>
        </p:spPr>
      </p:pic>
    </p:spTree>
    <p:extLst>
      <p:ext uri="{BB962C8B-B14F-4D97-AF65-F5344CB8AC3E}">
        <p14:creationId xmlns:p14="http://schemas.microsoft.com/office/powerpoint/2010/main" val="1016865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42276" cy="946860"/>
          </a:xfrm>
        </p:spPr>
        <p:txBody>
          <a:bodyPr/>
          <a:lstStyle/>
          <a:p>
            <a:r>
              <a:rPr lang="en-US" dirty="0"/>
              <a:t>Where’s the Beef?</a:t>
            </a:r>
          </a:p>
        </p:txBody>
      </p:sp>
      <p:sp>
        <p:nvSpPr>
          <p:cNvPr id="3" name="Content Placeholder 2"/>
          <p:cNvSpPr>
            <a:spLocks noGrp="1"/>
          </p:cNvSpPr>
          <p:nvPr>
            <p:ph idx="1"/>
          </p:nvPr>
        </p:nvSpPr>
        <p:spPr>
          <a:xfrm>
            <a:off x="457200" y="1143000"/>
            <a:ext cx="8229600" cy="4525963"/>
          </a:xfrm>
        </p:spPr>
        <p:txBody>
          <a:bodyPr/>
          <a:lstStyle/>
          <a:p>
            <a:r>
              <a:rPr lang="en-US" b="1" dirty="0"/>
              <a:t>Myth:</a:t>
            </a:r>
            <a:r>
              <a:rPr lang="en-US" dirty="0"/>
              <a:t>  There’s no empirical support for PCBH</a:t>
            </a:r>
          </a:p>
          <a:p>
            <a:r>
              <a:rPr lang="en-US" b="1" dirty="0"/>
              <a:t>Reiter’s 101: </a:t>
            </a:r>
            <a:r>
              <a:rPr lang="en-US" dirty="0"/>
              <a:t> Empirical rationale + outcomes</a:t>
            </a:r>
          </a:p>
          <a:p>
            <a:pPr lvl="1"/>
            <a:r>
              <a:rPr lang="en-US" dirty="0"/>
              <a:t>Empirical rationale (challenges traditional therapy)</a:t>
            </a:r>
          </a:p>
          <a:p>
            <a:pPr lvl="2"/>
            <a:r>
              <a:rPr lang="en-US" dirty="0"/>
              <a:t>Brief interventions in primary care</a:t>
            </a:r>
          </a:p>
          <a:p>
            <a:pPr lvl="2"/>
            <a:r>
              <a:rPr lang="en-US" dirty="0"/>
              <a:t>Collaborative care outcomes</a:t>
            </a:r>
          </a:p>
          <a:p>
            <a:pPr lvl="2"/>
            <a:r>
              <a:rPr lang="en-US" dirty="0"/>
              <a:t>Brief therapy literature</a:t>
            </a:r>
          </a:p>
          <a:p>
            <a:pPr lvl="1"/>
            <a:r>
              <a:rPr lang="en-US" dirty="0"/>
              <a:t>Clinical outcomes: </a:t>
            </a:r>
            <a:r>
              <a:rPr lang="en-US" sz="2400" dirty="0"/>
              <a:t>11 effectiveness and efficacy studies</a:t>
            </a:r>
            <a:endParaRPr lang="en-US" dirty="0"/>
          </a:p>
          <a:p>
            <a:pPr lvl="1"/>
            <a:r>
              <a:rPr lang="en-US" dirty="0"/>
              <a:t>Systems outcomes: </a:t>
            </a:r>
            <a:r>
              <a:rPr lang="en-US" sz="2400" dirty="0"/>
              <a:t>6 studies</a:t>
            </a:r>
          </a:p>
        </p:txBody>
      </p:sp>
      <p:pic>
        <p:nvPicPr>
          <p:cNvPr id="4" name="Picture 3" descr="CFHA-new-logo-color.jpg"/>
          <p:cNvPicPr>
            <a:picLocks noChangeAspect="1"/>
          </p:cNvPicPr>
          <p:nvPr/>
        </p:nvPicPr>
        <p:blipFill>
          <a:blip r:embed="rId2" cstate="print"/>
          <a:srcRect/>
          <a:stretch>
            <a:fillRect/>
          </a:stretch>
        </p:blipFill>
        <p:spPr bwMode="auto">
          <a:xfrm>
            <a:off x="3124200" y="5715000"/>
            <a:ext cx="2743200" cy="693738"/>
          </a:xfrm>
          <a:prstGeom prst="rect">
            <a:avLst/>
          </a:prstGeom>
          <a:noFill/>
          <a:ln w="9525">
            <a:noFill/>
            <a:miter lim="800000"/>
            <a:headEnd/>
            <a:tailEnd/>
          </a:ln>
        </p:spPr>
      </p:pic>
    </p:spTree>
    <p:extLst>
      <p:ext uri="{BB962C8B-B14F-4D97-AF65-F5344CB8AC3E}">
        <p14:creationId xmlns:p14="http://schemas.microsoft.com/office/powerpoint/2010/main" val="888517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References: Clinical Outcomes</a:t>
            </a:r>
          </a:p>
        </p:txBody>
      </p:sp>
      <p:sp>
        <p:nvSpPr>
          <p:cNvPr id="3" name="Content Placeholder 2"/>
          <p:cNvSpPr>
            <a:spLocks noGrp="1"/>
          </p:cNvSpPr>
          <p:nvPr>
            <p:ph idx="1"/>
          </p:nvPr>
        </p:nvSpPr>
        <p:spPr>
          <a:xfrm>
            <a:off x="457200" y="1219200"/>
            <a:ext cx="8229600" cy="4525963"/>
          </a:xfrm>
        </p:spPr>
        <p:txBody>
          <a:bodyPr/>
          <a:lstStyle/>
          <a:p>
            <a:pPr marL="0" indent="0">
              <a:buNone/>
            </a:pPr>
            <a:r>
              <a:rPr lang="en-US" sz="1600" dirty="0" err="1"/>
              <a:t>Angantyr</a:t>
            </a:r>
            <a:r>
              <a:rPr lang="en-US" sz="1600" dirty="0"/>
              <a:t>, K., </a:t>
            </a:r>
            <a:r>
              <a:rPr lang="en-US" sz="1600" dirty="0" err="1"/>
              <a:t>Rimner</a:t>
            </a:r>
            <a:r>
              <a:rPr lang="en-US" sz="1600" dirty="0"/>
              <a:t>, A., </a:t>
            </a:r>
            <a:r>
              <a:rPr lang="en-US" sz="1600" dirty="0" err="1"/>
              <a:t>Norden</a:t>
            </a:r>
            <a:r>
              <a:rPr lang="en-US" sz="1600" dirty="0"/>
              <a:t>, T. &amp; </a:t>
            </a:r>
            <a:r>
              <a:rPr lang="en-US" sz="1600" dirty="0" err="1"/>
              <a:t>Norlander</a:t>
            </a:r>
            <a:r>
              <a:rPr lang="en-US" sz="1600" dirty="0"/>
              <a:t>, T. (2015). Primary Care Behavioral Health model: Perspectives of outcome, client satisfaction, and gender. </a:t>
            </a:r>
            <a:r>
              <a:rPr lang="en-US" sz="1600" i="1" dirty="0"/>
              <a:t>Social Behavior and Personality, 43(2),</a:t>
            </a:r>
            <a:r>
              <a:rPr lang="en-US" sz="1600" dirty="0"/>
              <a:t> 287-302. </a:t>
            </a:r>
          </a:p>
          <a:p>
            <a:pPr marL="0" indent="0">
              <a:buNone/>
            </a:pPr>
            <a:r>
              <a:rPr lang="en-US" sz="1600" dirty="0"/>
              <a:t>Bryan CJ, </a:t>
            </a:r>
            <a:r>
              <a:rPr lang="en-US" sz="1600" dirty="0" err="1"/>
              <a:t>Corso</a:t>
            </a:r>
            <a:r>
              <a:rPr lang="en-US" sz="1600" dirty="0"/>
              <a:t> KA, Rudd MD, &amp; Cordero L. (2008). Improving identification of suicidal patients in primary care through routine screening. </a:t>
            </a:r>
            <a:r>
              <a:rPr lang="en-US" sz="1600" i="1" dirty="0"/>
              <a:t>Primary Care and Community Psychiatry, 13(4</a:t>
            </a:r>
            <a:r>
              <a:rPr lang="en-US" sz="1600" dirty="0"/>
              <a:t>), 143-147.</a:t>
            </a:r>
          </a:p>
          <a:p>
            <a:pPr marL="0" lvl="0" indent="0">
              <a:buNone/>
            </a:pPr>
            <a:r>
              <a:rPr lang="en-US" sz="1600" dirty="0"/>
              <a:t>Bryan, C. J., </a:t>
            </a:r>
            <a:r>
              <a:rPr lang="en-US" sz="1600" dirty="0" err="1"/>
              <a:t>Corso</a:t>
            </a:r>
            <a:r>
              <a:rPr lang="en-US" sz="1600" dirty="0"/>
              <a:t>, M. L., </a:t>
            </a:r>
            <a:r>
              <a:rPr lang="en-US" sz="1600" dirty="0" err="1"/>
              <a:t>Corso</a:t>
            </a:r>
            <a:r>
              <a:rPr lang="en-US" sz="1600" dirty="0"/>
              <a:t>, K. A., Morrow, C. E., </a:t>
            </a:r>
            <a:r>
              <a:rPr lang="en-US" sz="1600" dirty="0" err="1"/>
              <a:t>Kanzler</a:t>
            </a:r>
            <a:r>
              <a:rPr lang="en-US" sz="1600" dirty="0"/>
              <a:t>, K. et al. (2012). Severity of mental health impairment and trajectories of improvement in an integrated primary care clinic. </a:t>
            </a:r>
            <a:r>
              <a:rPr lang="en-US" sz="1600" i="1" dirty="0"/>
              <a:t>Journal of Consulting and Clinical Psychology, </a:t>
            </a:r>
            <a:r>
              <a:rPr lang="en-US" sz="1600" dirty="0"/>
              <a:t>80(3), 396-403.</a:t>
            </a:r>
          </a:p>
          <a:p>
            <a:pPr marL="0" lvl="0" indent="0">
              <a:buNone/>
            </a:pPr>
            <a:r>
              <a:rPr lang="en-US" sz="1600" dirty="0"/>
              <a:t>Bryan, C.J., Morrow, C. &amp; </a:t>
            </a:r>
            <a:r>
              <a:rPr lang="en-US" sz="1600" dirty="0" err="1"/>
              <a:t>Kanzler</a:t>
            </a:r>
            <a:r>
              <a:rPr lang="en-US" sz="1600" dirty="0"/>
              <a:t>, K. (2009). Impact of behavioral health consultant interventions on patient symptoms and functioning in an integrated family medicine clinic. </a:t>
            </a:r>
            <a:r>
              <a:rPr lang="en-US" sz="1600" i="1" dirty="0"/>
              <a:t>Journal of Clinical Psychology, 65(3), </a:t>
            </a:r>
            <a:r>
              <a:rPr lang="en-US" sz="1600" dirty="0"/>
              <a:t>281-93. </a:t>
            </a:r>
          </a:p>
          <a:p>
            <a:pPr marL="0" indent="0">
              <a:buNone/>
            </a:pPr>
            <a:r>
              <a:rPr lang="en-US" sz="1600" dirty="0" err="1"/>
              <a:t>Cigrang</a:t>
            </a:r>
            <a:r>
              <a:rPr lang="en-US" sz="1600" dirty="0"/>
              <a:t>, J. A., </a:t>
            </a:r>
            <a:r>
              <a:rPr lang="en-US" sz="1600" dirty="0" err="1"/>
              <a:t>Dobmeyer</a:t>
            </a:r>
            <a:r>
              <a:rPr lang="en-US" sz="1600" dirty="0"/>
              <a:t>, A. C., Becknell, M. E., </a:t>
            </a:r>
            <a:r>
              <a:rPr lang="en-US" sz="1600" dirty="0" err="1"/>
              <a:t>Roa-Navarrete</a:t>
            </a:r>
            <a:r>
              <a:rPr lang="en-US" sz="1600" dirty="0"/>
              <a:t>, R. A., </a:t>
            </a:r>
            <a:r>
              <a:rPr lang="en-US" sz="1600" dirty="0" err="1"/>
              <a:t>Yerian</a:t>
            </a:r>
            <a:r>
              <a:rPr lang="en-US" sz="1600" dirty="0"/>
              <a:t>, S. R. (2006). Evaluation of a collaborative mental health program in primary care: Effects on patient distress and health care utilization. </a:t>
            </a:r>
            <a:r>
              <a:rPr lang="en-US" sz="1600" i="1" dirty="0"/>
              <a:t>Primary Care and Community Psychiatry, </a:t>
            </a:r>
            <a:r>
              <a:rPr lang="en-US" sz="1600" dirty="0"/>
              <a:t>11, 121-127.</a:t>
            </a:r>
          </a:p>
          <a:p>
            <a:pPr marL="0" indent="0">
              <a:buNone/>
            </a:pPr>
            <a:r>
              <a:rPr lang="en-US" sz="1600" dirty="0" err="1"/>
              <a:t>Cigrang</a:t>
            </a:r>
            <a:r>
              <a:rPr lang="en-US" sz="1600" dirty="0"/>
              <a:t>, J.A., Rauch, S.A., Avila, L.L., Bryan, C.J., Goodie, J.L., </a:t>
            </a:r>
            <a:r>
              <a:rPr lang="en-US" sz="1600" dirty="0" err="1"/>
              <a:t>Hryshko</a:t>
            </a:r>
            <a:r>
              <a:rPr lang="en-US" sz="1600" dirty="0"/>
              <a:t>-Mullen, A., Peterson, A.L., &amp; STRONG STAR Consortium (2011). Treatment of Active-Duty Military with PTSD in Primary Care: Early Findings. </a:t>
            </a:r>
            <a:r>
              <a:rPr lang="en-US" sz="1600" i="1" dirty="0"/>
              <a:t>Psychological Services, 8 (2),</a:t>
            </a:r>
            <a:r>
              <a:rPr lang="en-US" sz="1600" dirty="0"/>
              <a:t> 104-113.</a:t>
            </a:r>
          </a:p>
          <a:p>
            <a:pPr marL="0" indent="0">
              <a:buNone/>
            </a:pPr>
            <a:endParaRPr lang="en-US" sz="1600" dirty="0"/>
          </a:p>
        </p:txBody>
      </p:sp>
      <p:pic>
        <p:nvPicPr>
          <p:cNvPr id="4" name="Picture 4" descr="CFHA-new-logo-color.jpg"/>
          <p:cNvPicPr>
            <a:picLocks noChangeAspect="1"/>
          </p:cNvPicPr>
          <p:nvPr/>
        </p:nvPicPr>
        <p:blipFill>
          <a:blip r:embed="rId2" cstate="print"/>
          <a:srcRect/>
          <a:stretch>
            <a:fillRect/>
          </a:stretch>
        </p:blipFill>
        <p:spPr bwMode="auto">
          <a:xfrm>
            <a:off x="3124200" y="5791200"/>
            <a:ext cx="2743200" cy="693738"/>
          </a:xfrm>
          <a:prstGeom prst="rect">
            <a:avLst/>
          </a:prstGeom>
          <a:noFill/>
          <a:ln w="9525">
            <a:noFill/>
            <a:miter lim="800000"/>
            <a:headEnd/>
            <a:tailEnd/>
          </a:ln>
        </p:spPr>
      </p:pic>
    </p:spTree>
    <p:extLst>
      <p:ext uri="{BB962C8B-B14F-4D97-AF65-F5344CB8AC3E}">
        <p14:creationId xmlns:p14="http://schemas.microsoft.com/office/powerpoint/2010/main" val="788745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Clinical Outcomes</a:t>
            </a:r>
          </a:p>
        </p:txBody>
      </p:sp>
      <p:sp>
        <p:nvSpPr>
          <p:cNvPr id="3" name="Content Placeholder 2"/>
          <p:cNvSpPr>
            <a:spLocks noGrp="1"/>
          </p:cNvSpPr>
          <p:nvPr>
            <p:ph idx="1"/>
          </p:nvPr>
        </p:nvSpPr>
        <p:spPr/>
        <p:txBody>
          <a:bodyPr/>
          <a:lstStyle/>
          <a:p>
            <a:pPr marL="0" indent="0">
              <a:buNone/>
            </a:pPr>
            <a:r>
              <a:rPr lang="en-US" sz="1600" dirty="0" err="1"/>
              <a:t>Corso</a:t>
            </a:r>
            <a:r>
              <a:rPr lang="en-US" sz="1600" dirty="0"/>
              <a:t>, K.A. Bryan, C.J., </a:t>
            </a:r>
            <a:r>
              <a:rPr lang="en-US" sz="1600" dirty="0" err="1"/>
              <a:t>Corso</a:t>
            </a:r>
            <a:r>
              <a:rPr lang="en-US" sz="1600" dirty="0"/>
              <a:t>, M.L, </a:t>
            </a:r>
            <a:r>
              <a:rPr lang="en-US" sz="1600" dirty="0" err="1"/>
              <a:t>Kanzler</a:t>
            </a:r>
            <a:r>
              <a:rPr lang="en-US" sz="1600" dirty="0"/>
              <a:t>, K.E., Houghton, D.C., Morrow, C.E. &amp; Ray-</a:t>
            </a:r>
            <a:r>
              <a:rPr lang="en-US" sz="1600" dirty="0" err="1"/>
              <a:t>Sannerud</a:t>
            </a:r>
            <a:r>
              <a:rPr lang="en-US" sz="1600" dirty="0"/>
              <a:t>, B. (2012). Therapeutic alliance and treatment outcome in integrated primary care. </a:t>
            </a:r>
            <a:r>
              <a:rPr lang="en-US" sz="1600" i="1" dirty="0"/>
              <a:t>Families, Systems, &amp; Health, 30 (2</a:t>
            </a:r>
            <a:r>
              <a:rPr lang="en-US" sz="1600" dirty="0"/>
              <a:t>), 87-100.</a:t>
            </a:r>
          </a:p>
          <a:p>
            <a:pPr marL="0" indent="0">
              <a:buNone/>
            </a:pPr>
            <a:r>
              <a:rPr lang="en-US" sz="1600" dirty="0" err="1"/>
              <a:t>Corso</a:t>
            </a:r>
            <a:r>
              <a:rPr lang="en-US" sz="1600" dirty="0"/>
              <a:t> KA, Bryan CJ, Morrow CE, </a:t>
            </a:r>
            <a:r>
              <a:rPr lang="en-US" sz="1600" dirty="0" err="1"/>
              <a:t>Appolonio</a:t>
            </a:r>
            <a:r>
              <a:rPr lang="en-US" sz="1600" dirty="0"/>
              <a:t> KK, </a:t>
            </a:r>
            <a:r>
              <a:rPr lang="en-US" sz="1600" dirty="0" err="1"/>
              <a:t>Dodendorf</a:t>
            </a:r>
            <a:r>
              <a:rPr lang="en-US" sz="1600" dirty="0"/>
              <a:t> DM, Baker MT. Managing post traumatic stress disorder (PTSD) symptoms in active duty military personnel in primary care settings. </a:t>
            </a:r>
            <a:r>
              <a:rPr lang="en-US" sz="1600" i="1" dirty="0"/>
              <a:t>Journal of Mental Health Counseling. 2009; 31(2)</a:t>
            </a:r>
            <a:r>
              <a:rPr lang="en-US" sz="1600" dirty="0"/>
              <a:t>: 119-137.</a:t>
            </a:r>
          </a:p>
          <a:p>
            <a:pPr marL="0" indent="0">
              <a:buNone/>
            </a:pPr>
            <a:r>
              <a:rPr lang="en-US" sz="1600" dirty="0"/>
              <a:t>Goodie, J., </a:t>
            </a:r>
            <a:r>
              <a:rPr lang="en-US" sz="1600" dirty="0" err="1"/>
              <a:t>Isler</a:t>
            </a:r>
            <a:r>
              <a:rPr lang="en-US" sz="1600" dirty="0"/>
              <a:t>, W., Hunter, C., &amp; Peterson, A. (2009). Using behavioral health consultants to treat insomnia in primary care: A clinical case series. </a:t>
            </a:r>
            <a:r>
              <a:rPr lang="en-US" sz="1600" i="1" dirty="0"/>
              <a:t>Journal of Clinical Psychology, 65</a:t>
            </a:r>
            <a:r>
              <a:rPr lang="en-US" sz="1600" dirty="0"/>
              <a:t>, 294-304</a:t>
            </a:r>
          </a:p>
          <a:p>
            <a:pPr marL="0" lvl="0" indent="0">
              <a:buNone/>
            </a:pPr>
            <a:r>
              <a:rPr lang="en-US" sz="1600" dirty="0" err="1"/>
              <a:t>McFeature</a:t>
            </a:r>
            <a:r>
              <a:rPr lang="en-US" sz="1600" dirty="0"/>
              <a:t>, B. &amp; Pierce, T.W. (2011). Primary Care Behavioral Health consultation reduces depression levels among mood-disordered patients. </a:t>
            </a:r>
            <a:r>
              <a:rPr lang="en-US" sz="1600" i="1" dirty="0"/>
              <a:t>Journal of Health Disparities Research and Practice, 5(2), </a:t>
            </a:r>
            <a:r>
              <a:rPr lang="en-US" sz="1600" dirty="0"/>
              <a:t>36-44. </a:t>
            </a:r>
          </a:p>
          <a:p>
            <a:pPr marL="0" lvl="0" indent="0">
              <a:buNone/>
            </a:pPr>
            <a:r>
              <a:rPr lang="en-US" sz="1600" dirty="0"/>
              <a:t>Ray-</a:t>
            </a:r>
            <a:r>
              <a:rPr lang="en-US" sz="1600" dirty="0" err="1"/>
              <a:t>Sannerud</a:t>
            </a:r>
            <a:r>
              <a:rPr lang="en-US" sz="1600" dirty="0"/>
              <a:t>, B. N., Dolan, D. C., Morrow, E. E., </a:t>
            </a:r>
            <a:r>
              <a:rPr lang="en-US" sz="1600" dirty="0" err="1"/>
              <a:t>Corso</a:t>
            </a:r>
            <a:r>
              <a:rPr lang="en-US" sz="1600" dirty="0"/>
              <a:t>, K. A., </a:t>
            </a:r>
            <a:r>
              <a:rPr lang="en-US" sz="1600" dirty="0" err="1"/>
              <a:t>Kanzler</a:t>
            </a:r>
            <a:r>
              <a:rPr lang="en-US" sz="1600" dirty="0"/>
              <a:t>, K. W., et al. (2012). Longitudinal outcomes after brief behavioral health intervention in an integrated primary care clinic. </a:t>
            </a:r>
            <a:r>
              <a:rPr lang="en-US" sz="1600" i="1" dirty="0"/>
              <a:t>Families, Systems, &amp; Health, </a:t>
            </a:r>
            <a:r>
              <a:rPr lang="en-US" sz="1600" dirty="0"/>
              <a:t>30(1), 60-71.</a:t>
            </a:r>
          </a:p>
          <a:p>
            <a:pPr marL="0" indent="0">
              <a:buNone/>
            </a:pPr>
            <a:endParaRPr lang="en-US" sz="1600" dirty="0"/>
          </a:p>
        </p:txBody>
      </p:sp>
      <p:pic>
        <p:nvPicPr>
          <p:cNvPr id="4" name="Picture 4" descr="CFHA-new-logo-color.jpg"/>
          <p:cNvPicPr>
            <a:picLocks noChangeAspect="1"/>
          </p:cNvPicPr>
          <p:nvPr/>
        </p:nvPicPr>
        <p:blipFill>
          <a:blip r:embed="rId2" cstate="print"/>
          <a:srcRect/>
          <a:stretch>
            <a:fillRect/>
          </a:stretch>
        </p:blipFill>
        <p:spPr bwMode="auto">
          <a:xfrm>
            <a:off x="3124200" y="5486400"/>
            <a:ext cx="2743200" cy="693738"/>
          </a:xfrm>
          <a:prstGeom prst="rect">
            <a:avLst/>
          </a:prstGeom>
          <a:noFill/>
          <a:ln w="9525">
            <a:noFill/>
            <a:miter lim="800000"/>
            <a:headEnd/>
            <a:tailEnd/>
          </a:ln>
        </p:spPr>
      </p:pic>
    </p:spTree>
    <p:extLst>
      <p:ext uri="{BB962C8B-B14F-4D97-AF65-F5344CB8AC3E}">
        <p14:creationId xmlns:p14="http://schemas.microsoft.com/office/powerpoint/2010/main" val="323791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References: Systems Outcomes</a:t>
            </a:r>
          </a:p>
        </p:txBody>
      </p:sp>
      <p:sp>
        <p:nvSpPr>
          <p:cNvPr id="3" name="Content Placeholder 2"/>
          <p:cNvSpPr>
            <a:spLocks noGrp="1"/>
          </p:cNvSpPr>
          <p:nvPr>
            <p:ph idx="1"/>
          </p:nvPr>
        </p:nvSpPr>
        <p:spPr>
          <a:xfrm>
            <a:off x="457200" y="1371600"/>
            <a:ext cx="8229600" cy="4525963"/>
          </a:xfrm>
        </p:spPr>
        <p:txBody>
          <a:bodyPr/>
          <a:lstStyle/>
          <a:p>
            <a:pPr marL="0" indent="0">
              <a:buNone/>
            </a:pPr>
            <a:r>
              <a:rPr lang="en-US" sz="1600" dirty="0" err="1"/>
              <a:t>Brawer</a:t>
            </a:r>
            <a:r>
              <a:rPr lang="en-US" sz="1600" dirty="0"/>
              <a:t>, P.A., </a:t>
            </a:r>
            <a:r>
              <a:rPr lang="en-US" sz="1600" dirty="0" err="1"/>
              <a:t>Martielli</a:t>
            </a:r>
            <a:r>
              <a:rPr lang="en-US" sz="1600" dirty="0"/>
              <a:t>, R., </a:t>
            </a:r>
            <a:r>
              <a:rPr lang="en-US" sz="1600" dirty="0" err="1"/>
              <a:t>Pye</a:t>
            </a:r>
            <a:r>
              <a:rPr lang="en-US" sz="1600" dirty="0"/>
              <a:t>, P.L., </a:t>
            </a:r>
            <a:r>
              <a:rPr lang="en-US" sz="1600" dirty="0" err="1"/>
              <a:t>Manwaring</a:t>
            </a:r>
            <a:r>
              <a:rPr lang="en-US" sz="1600" dirty="0"/>
              <a:t>, J. &amp; Tierney, A. (2010). St. Louis Initiative for Integrated Care Excellence (SLICE): Integrated-Collaborative care on a large scale model. </a:t>
            </a:r>
            <a:r>
              <a:rPr lang="en-US" sz="1600" i="1" dirty="0"/>
              <a:t>Families, Systems &amp; Health, 28(2), </a:t>
            </a:r>
            <a:r>
              <a:rPr lang="en-US" sz="1600" dirty="0"/>
              <a:t>175-187.</a:t>
            </a:r>
          </a:p>
          <a:p>
            <a:pPr marL="0" indent="0">
              <a:buNone/>
            </a:pPr>
            <a:r>
              <a:rPr lang="en-US" sz="1600" dirty="0"/>
              <a:t>Bryan CJ, </a:t>
            </a:r>
            <a:r>
              <a:rPr lang="en-US" sz="1600" dirty="0" err="1"/>
              <a:t>Corso</a:t>
            </a:r>
            <a:r>
              <a:rPr lang="en-US" sz="1600" dirty="0"/>
              <a:t> KA, Rudd MD, Cordero L. Improving identification of suicidal patients in primary care through routine screening. </a:t>
            </a:r>
            <a:r>
              <a:rPr lang="en-US" sz="1600" i="1" dirty="0"/>
              <a:t>Primary Care and Community Psychiatry. 2008; 13(4</a:t>
            </a:r>
            <a:r>
              <a:rPr lang="en-US" sz="1600" dirty="0"/>
              <a:t>): 143-147.</a:t>
            </a:r>
          </a:p>
          <a:p>
            <a:pPr marL="0" indent="0">
              <a:buNone/>
            </a:pPr>
            <a:r>
              <a:rPr lang="en-US" sz="1600" dirty="0"/>
              <a:t>Burt, J.D., </a:t>
            </a:r>
            <a:r>
              <a:rPr lang="en-US" sz="1600" dirty="0" err="1"/>
              <a:t>Garbacz</a:t>
            </a:r>
            <a:r>
              <a:rPr lang="en-US" sz="1600" dirty="0"/>
              <a:t>, S.A., </a:t>
            </a:r>
            <a:r>
              <a:rPr lang="en-US" sz="1600" dirty="0" err="1"/>
              <a:t>Kupzyk</a:t>
            </a:r>
            <a:r>
              <a:rPr lang="en-US" sz="1600" dirty="0"/>
              <a:t>, K.A., </a:t>
            </a:r>
            <a:r>
              <a:rPr lang="en-US" sz="1600" dirty="0" err="1"/>
              <a:t>Frerichs</a:t>
            </a:r>
            <a:r>
              <a:rPr lang="en-US" sz="1600" dirty="0"/>
              <a:t>, L., &amp; </a:t>
            </a:r>
            <a:r>
              <a:rPr lang="en-US" sz="1600" dirty="0" err="1"/>
              <a:t>Gathje</a:t>
            </a:r>
            <a:r>
              <a:rPr lang="en-US" sz="1600" dirty="0"/>
              <a:t>, R. (2014). Examining the utility of behavioral health integration in well-child visits: Implications for rural settings. </a:t>
            </a:r>
            <a:r>
              <a:rPr lang="en-US" sz="1600" i="1" dirty="0"/>
              <a:t>Families, Systems &amp; Health, 32(1), </a:t>
            </a:r>
            <a:r>
              <a:rPr lang="en-US" sz="1600" dirty="0"/>
              <a:t>20-30.</a:t>
            </a:r>
          </a:p>
          <a:p>
            <a:pPr marL="0" indent="0">
              <a:buNone/>
            </a:pPr>
            <a:r>
              <a:rPr lang="en-US" sz="1600" dirty="0" err="1"/>
              <a:t>McFeature</a:t>
            </a:r>
            <a:r>
              <a:rPr lang="en-US" sz="1600" dirty="0"/>
              <a:t>, B. &amp; Pierce, T.W. (2011). Primary Care Behavioral Health consultation reduces depression levels among mood-disordered patients. </a:t>
            </a:r>
            <a:r>
              <a:rPr lang="en-US" sz="1600" i="1" dirty="0"/>
              <a:t>Journal of Health Disparities Research and Practice, 5(2), </a:t>
            </a:r>
            <a:r>
              <a:rPr lang="en-US" sz="1600" dirty="0"/>
              <a:t>36-44.</a:t>
            </a:r>
          </a:p>
          <a:p>
            <a:pPr marL="0" indent="0">
              <a:buNone/>
            </a:pPr>
            <a:r>
              <a:rPr lang="en-US" sz="1600" dirty="0"/>
              <a:t>Serrano, N. &amp; </a:t>
            </a:r>
            <a:r>
              <a:rPr lang="en-US" sz="1600" dirty="0" err="1"/>
              <a:t>Monden</a:t>
            </a:r>
            <a:r>
              <a:rPr lang="en-US" sz="1600" dirty="0"/>
              <a:t>, K. (2011). The effect of behavioral health consultation on the care of depression by primary care clinicians. </a:t>
            </a:r>
            <a:r>
              <a:rPr lang="en-US" sz="1600" i="1" dirty="0"/>
              <a:t>Wisconsin Medical Journal, 110 (3), </a:t>
            </a:r>
            <a:r>
              <a:rPr lang="en-US" sz="1600" dirty="0"/>
              <a:t>113-118.</a:t>
            </a:r>
          </a:p>
          <a:p>
            <a:pPr marL="0" indent="0">
              <a:buNone/>
            </a:pPr>
            <a:r>
              <a:rPr lang="en-US" sz="1600" dirty="0" err="1"/>
              <a:t>Torrence</a:t>
            </a:r>
            <a:r>
              <a:rPr lang="en-US" sz="1600" dirty="0"/>
              <a:t>, N.D., Mueller, A.E., </a:t>
            </a:r>
            <a:r>
              <a:rPr lang="en-US" sz="1600" dirty="0" err="1"/>
              <a:t>Ilem</a:t>
            </a:r>
            <a:r>
              <a:rPr lang="en-US" sz="1600" dirty="0"/>
              <a:t>, A.A., </a:t>
            </a:r>
            <a:r>
              <a:rPr lang="en-US" sz="1600" dirty="0" err="1"/>
              <a:t>Renn</a:t>
            </a:r>
            <a:r>
              <a:rPr lang="en-US" sz="1600" dirty="0"/>
              <a:t>, B.N., </a:t>
            </a:r>
            <a:r>
              <a:rPr lang="en-US" sz="1600" dirty="0" err="1"/>
              <a:t>DeSantis</a:t>
            </a:r>
            <a:r>
              <a:rPr lang="en-US" sz="1600" dirty="0"/>
              <a:t>, B., &amp; Segal, D.L. (2014). Medical provider attitudes about behavioral health consultants in integrated primary care: A preliminary study. </a:t>
            </a:r>
            <a:r>
              <a:rPr lang="en-US" sz="1600" i="1" dirty="0"/>
              <a:t>Families, Systems &amp; Health, 32(4), </a:t>
            </a:r>
            <a:r>
              <a:rPr lang="en-US" sz="1600" dirty="0"/>
              <a:t>426-432.</a:t>
            </a:r>
          </a:p>
          <a:p>
            <a:pPr marL="0" indent="0">
              <a:buNone/>
            </a:pPr>
            <a:endParaRPr lang="en-US" sz="1600" dirty="0"/>
          </a:p>
          <a:p>
            <a:pPr marL="0" indent="0">
              <a:buNone/>
            </a:pPr>
            <a:endParaRPr lang="en-US" sz="1600" dirty="0"/>
          </a:p>
        </p:txBody>
      </p:sp>
      <p:pic>
        <p:nvPicPr>
          <p:cNvPr id="4" name="Picture 4" descr="CFHA-new-logo-color.jpg"/>
          <p:cNvPicPr>
            <a:picLocks noChangeAspect="1"/>
          </p:cNvPicPr>
          <p:nvPr/>
        </p:nvPicPr>
        <p:blipFill>
          <a:blip r:embed="rId2" cstate="print"/>
          <a:srcRect/>
          <a:stretch>
            <a:fillRect/>
          </a:stretch>
        </p:blipFill>
        <p:spPr bwMode="auto">
          <a:xfrm>
            <a:off x="3124200" y="5715000"/>
            <a:ext cx="2743200" cy="693738"/>
          </a:xfrm>
          <a:prstGeom prst="rect">
            <a:avLst/>
          </a:prstGeom>
          <a:noFill/>
          <a:ln w="9525">
            <a:noFill/>
            <a:miter lim="800000"/>
            <a:headEnd/>
            <a:tailEnd/>
          </a:ln>
        </p:spPr>
      </p:pic>
    </p:spTree>
    <p:extLst>
      <p:ext uri="{BB962C8B-B14F-4D97-AF65-F5344CB8AC3E}">
        <p14:creationId xmlns:p14="http://schemas.microsoft.com/office/powerpoint/2010/main" val="1941773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457200" y="1981200"/>
            <a:ext cx="8229600" cy="2667000"/>
          </a:xfrm>
        </p:spPr>
        <p:txBody>
          <a:bodyPr/>
          <a:lstStyle/>
          <a:p>
            <a:pPr algn="ctr" eaLnBrk="1" hangingPunct="1">
              <a:buFont typeface="Arial" charset="0"/>
              <a:buNone/>
            </a:pPr>
            <a:endParaRPr lang="en-US" dirty="0">
              <a:latin typeface="Arial" charset="0"/>
              <a:cs typeface="Arial" charset="0"/>
            </a:endParaRPr>
          </a:p>
          <a:p>
            <a:pPr algn="ctr" eaLnBrk="1" hangingPunct="1">
              <a:buFont typeface="Arial" charset="0"/>
              <a:buNone/>
            </a:pPr>
            <a:r>
              <a:rPr lang="en-US" sz="4400" b="1" dirty="0">
                <a:latin typeface="Arial" charset="0"/>
                <a:cs typeface="Arial" charset="0"/>
              </a:rPr>
              <a:t>Thank you for attending!</a:t>
            </a:r>
          </a:p>
        </p:txBody>
      </p:sp>
      <p:pic>
        <p:nvPicPr>
          <p:cNvPr id="7172" name="Picture 4" descr="CFHA-new-logo-color.jpg"/>
          <p:cNvPicPr>
            <a:picLocks noChangeAspect="1"/>
          </p:cNvPicPr>
          <p:nvPr/>
        </p:nvPicPr>
        <p:blipFill>
          <a:blip r:embed="rId3" cstate="print"/>
          <a:srcRect/>
          <a:stretch>
            <a:fillRect/>
          </a:stretch>
        </p:blipFill>
        <p:spPr bwMode="auto">
          <a:xfrm>
            <a:off x="3276600" y="5410200"/>
            <a:ext cx="2743200" cy="69373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609600"/>
            <a:ext cx="8229600" cy="639762"/>
          </a:xfrm>
        </p:spPr>
        <p:txBody>
          <a:bodyPr/>
          <a:lstStyle/>
          <a:p>
            <a:pPr eaLnBrk="1" hangingPunct="1"/>
            <a:r>
              <a:rPr lang="en-US" sz="2800" b="1" dirty="0">
                <a:latin typeface="Arial" charset="0"/>
                <a:cs typeface="Arial" charset="0"/>
              </a:rPr>
              <a:t>Faculty Disclosure</a:t>
            </a:r>
          </a:p>
        </p:txBody>
      </p:sp>
      <p:sp>
        <p:nvSpPr>
          <p:cNvPr id="3075" name="Content Placeholder 2"/>
          <p:cNvSpPr>
            <a:spLocks noGrp="1"/>
          </p:cNvSpPr>
          <p:nvPr>
            <p:ph idx="1"/>
          </p:nvPr>
        </p:nvSpPr>
        <p:spPr>
          <a:xfrm>
            <a:off x="457200" y="1371600"/>
            <a:ext cx="8229600" cy="4754563"/>
          </a:xfrm>
        </p:spPr>
        <p:txBody>
          <a:bodyPr/>
          <a:lstStyle/>
          <a:p>
            <a:pPr algn="ctr" eaLnBrk="1" hangingPunct="1">
              <a:buFont typeface="Arial" charset="0"/>
              <a:buNone/>
            </a:pPr>
            <a:endParaRPr lang="en-US" sz="2400" dirty="0">
              <a:solidFill>
                <a:srgbClr val="FF0000"/>
              </a:solidFill>
              <a:latin typeface="Arial" charset="0"/>
              <a:cs typeface="Arial" charset="0"/>
            </a:endParaRPr>
          </a:p>
          <a:p>
            <a:r>
              <a:rPr lang="en-US" sz="2400" dirty="0">
                <a:latin typeface="Arial" charset="0"/>
                <a:cs typeface="Arial" charset="0"/>
              </a:rPr>
              <a:t>I/We </a:t>
            </a:r>
            <a:r>
              <a:rPr lang="en-US" sz="2400" b="1" u="sng" dirty="0">
                <a:latin typeface="Arial" charset="0"/>
                <a:cs typeface="Arial" charset="0"/>
              </a:rPr>
              <a:t>currently have or have had</a:t>
            </a:r>
            <a:r>
              <a:rPr lang="en-US" sz="2400" dirty="0">
                <a:latin typeface="Arial" charset="0"/>
                <a:cs typeface="Arial" charset="0"/>
              </a:rPr>
              <a:t> the following relevant financial relationships (in any amount) during the past 12 months:</a:t>
            </a:r>
          </a:p>
          <a:p>
            <a:pPr lvl="1"/>
            <a:r>
              <a:rPr lang="en-US" sz="2000" dirty="0">
                <a:latin typeface="Arial" charset="0"/>
                <a:cs typeface="Arial" charset="0"/>
              </a:rPr>
              <a:t>Royalties from </a:t>
            </a:r>
            <a:r>
              <a:rPr lang="en-US" sz="2000" i="1" dirty="0">
                <a:latin typeface="Arial" charset="0"/>
                <a:cs typeface="Arial" charset="0"/>
              </a:rPr>
              <a:t>Behavioral Consultation and Primary Care: A Guide to Integrating Services, 1</a:t>
            </a:r>
            <a:r>
              <a:rPr lang="en-US" sz="2000" i="1" baseline="30000" dirty="0">
                <a:latin typeface="Arial" charset="0"/>
                <a:cs typeface="Arial" charset="0"/>
              </a:rPr>
              <a:t>st</a:t>
            </a:r>
            <a:r>
              <a:rPr lang="en-US" sz="2000" i="1" dirty="0">
                <a:latin typeface="Arial" charset="0"/>
                <a:cs typeface="Arial" charset="0"/>
              </a:rPr>
              <a:t> and 2</a:t>
            </a:r>
            <a:r>
              <a:rPr lang="en-US" sz="2000" i="1" baseline="30000" dirty="0">
                <a:latin typeface="Arial" charset="0"/>
                <a:cs typeface="Arial" charset="0"/>
              </a:rPr>
              <a:t>nd</a:t>
            </a:r>
            <a:r>
              <a:rPr lang="en-US" sz="2000" i="1" dirty="0">
                <a:latin typeface="Arial" charset="0"/>
                <a:cs typeface="Arial" charset="0"/>
              </a:rPr>
              <a:t> Editions</a:t>
            </a:r>
          </a:p>
        </p:txBody>
      </p:sp>
      <p:pic>
        <p:nvPicPr>
          <p:cNvPr id="4" name="Picture 4" descr="CFHA-new-logo-color.jpg"/>
          <p:cNvPicPr>
            <a:picLocks noChangeAspect="1"/>
          </p:cNvPicPr>
          <p:nvPr/>
        </p:nvPicPr>
        <p:blipFill>
          <a:blip r:embed="rId3" cstate="print"/>
          <a:srcRect/>
          <a:stretch>
            <a:fillRect/>
          </a:stretch>
        </p:blipFill>
        <p:spPr bwMode="auto">
          <a:xfrm>
            <a:off x="3276600" y="5334000"/>
            <a:ext cx="2743200" cy="69373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a:t>Learning Objectives</a:t>
            </a:r>
          </a:p>
        </p:txBody>
      </p:sp>
      <p:sp>
        <p:nvSpPr>
          <p:cNvPr id="3" name="Content Placeholder 2"/>
          <p:cNvSpPr>
            <a:spLocks noGrp="1"/>
          </p:cNvSpPr>
          <p:nvPr>
            <p:ph idx="1"/>
          </p:nvPr>
        </p:nvSpPr>
        <p:spPr>
          <a:xfrm>
            <a:off x="533400" y="2057400"/>
            <a:ext cx="8229600" cy="4525963"/>
          </a:xfrm>
        </p:spPr>
        <p:txBody>
          <a:bodyPr/>
          <a:lstStyle/>
          <a:p>
            <a:r>
              <a:rPr lang="en-US" dirty="0"/>
              <a:t>Provide an overview of the PCBH model</a:t>
            </a:r>
          </a:p>
          <a:p>
            <a:r>
              <a:rPr lang="en-US" dirty="0"/>
              <a:t>Highlight common confusion and stuck points</a:t>
            </a:r>
          </a:p>
          <a:p>
            <a:r>
              <a:rPr lang="en-US" dirty="0"/>
              <a:t>Suggest alternative conceptualizations</a:t>
            </a:r>
          </a:p>
        </p:txBody>
      </p:sp>
      <p:pic>
        <p:nvPicPr>
          <p:cNvPr id="4" name="Picture 4" descr="CFHA-new-logo-color.jpg"/>
          <p:cNvPicPr>
            <a:picLocks noChangeAspect="1"/>
          </p:cNvPicPr>
          <p:nvPr/>
        </p:nvPicPr>
        <p:blipFill>
          <a:blip r:embed="rId2" cstate="print"/>
          <a:srcRect/>
          <a:stretch>
            <a:fillRect/>
          </a:stretch>
        </p:blipFill>
        <p:spPr bwMode="auto">
          <a:xfrm>
            <a:off x="3200400" y="5105400"/>
            <a:ext cx="2743200" cy="693738"/>
          </a:xfrm>
          <a:prstGeom prst="rect">
            <a:avLst/>
          </a:prstGeom>
          <a:noFill/>
          <a:ln w="9525">
            <a:noFill/>
            <a:miter lim="800000"/>
            <a:headEnd/>
            <a:tailEnd/>
          </a:ln>
        </p:spPr>
      </p:pic>
    </p:spTree>
    <p:extLst>
      <p:ext uri="{BB962C8B-B14F-4D97-AF65-F5344CB8AC3E}">
        <p14:creationId xmlns:p14="http://schemas.microsoft.com/office/powerpoint/2010/main" val="3424366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143000"/>
          </a:xfrm>
        </p:spPr>
        <p:txBody>
          <a:bodyPr/>
          <a:lstStyle/>
          <a:p>
            <a:r>
              <a:rPr lang="en-US" dirty="0"/>
              <a:t>Myths, Mistakes &amp; Misconceptions</a:t>
            </a:r>
          </a:p>
        </p:txBody>
      </p:sp>
      <p:sp>
        <p:nvSpPr>
          <p:cNvPr id="5" name="Content Placeholder 4"/>
          <p:cNvSpPr>
            <a:spLocks noGrp="1"/>
          </p:cNvSpPr>
          <p:nvPr>
            <p:ph idx="1"/>
          </p:nvPr>
        </p:nvSpPr>
        <p:spPr>
          <a:xfrm>
            <a:off x="457200" y="1295400"/>
            <a:ext cx="8229600" cy="4525963"/>
          </a:xfrm>
        </p:spPr>
        <p:txBody>
          <a:bodyPr>
            <a:normAutofit/>
          </a:bodyPr>
          <a:lstStyle/>
          <a:p>
            <a:pPr>
              <a:buFont typeface="Arial"/>
              <a:buChar char="•"/>
            </a:pPr>
            <a:r>
              <a:rPr lang="en-US" dirty="0"/>
              <a:t>Visits are capped</a:t>
            </a:r>
          </a:p>
          <a:p>
            <a:pPr>
              <a:buFont typeface="Arial"/>
              <a:buChar char="•"/>
            </a:pPr>
            <a:r>
              <a:rPr lang="en-US" dirty="0"/>
              <a:t>Traumas and “deep” history is avoided</a:t>
            </a:r>
          </a:p>
          <a:p>
            <a:pPr>
              <a:buFont typeface="Arial"/>
              <a:buChar char="•"/>
            </a:pPr>
            <a:r>
              <a:rPr lang="en-US" dirty="0"/>
              <a:t>Family is excluded</a:t>
            </a:r>
          </a:p>
          <a:p>
            <a:pPr>
              <a:buFont typeface="Arial"/>
              <a:buChar char="•"/>
            </a:pPr>
            <a:r>
              <a:rPr lang="en-US" dirty="0"/>
              <a:t>Warm-handoffs are used to build rapport, promote follow-up</a:t>
            </a:r>
          </a:p>
          <a:p>
            <a:pPr>
              <a:buFont typeface="Arial"/>
              <a:buChar char="•"/>
            </a:pPr>
            <a:r>
              <a:rPr lang="en-US" dirty="0"/>
              <a:t>Complex patients are referred out</a:t>
            </a:r>
          </a:p>
          <a:p>
            <a:pPr>
              <a:buFont typeface="Arial"/>
              <a:buChar char="•"/>
            </a:pPr>
            <a:r>
              <a:rPr lang="en-US" dirty="0"/>
              <a:t>PCBH lacks empirical support</a:t>
            </a:r>
          </a:p>
        </p:txBody>
      </p:sp>
      <p:pic>
        <p:nvPicPr>
          <p:cNvPr id="6" name="Picture 4" descr="CFHA-new-logo-color.jpg"/>
          <p:cNvPicPr>
            <a:picLocks noChangeAspect="1"/>
          </p:cNvPicPr>
          <p:nvPr/>
        </p:nvPicPr>
        <p:blipFill>
          <a:blip r:embed="rId2" cstate="print"/>
          <a:srcRect/>
          <a:stretch>
            <a:fillRect/>
          </a:stretch>
        </p:blipFill>
        <p:spPr bwMode="auto">
          <a:xfrm>
            <a:off x="3276600" y="5562600"/>
            <a:ext cx="2743200" cy="693738"/>
          </a:xfrm>
          <a:prstGeom prst="rect">
            <a:avLst/>
          </a:prstGeom>
          <a:noFill/>
          <a:ln w="9525">
            <a:noFill/>
            <a:miter lim="800000"/>
            <a:headEnd/>
            <a:tailEnd/>
          </a:ln>
        </p:spPr>
      </p:pic>
    </p:spTree>
    <p:extLst>
      <p:ext uri="{BB962C8B-B14F-4D97-AF65-F5344CB8AC3E}">
        <p14:creationId xmlns:p14="http://schemas.microsoft.com/office/powerpoint/2010/main" val="1878759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695"/>
            <a:ext cx="8042276" cy="1056591"/>
          </a:xfrm>
        </p:spPr>
        <p:txBody>
          <a:bodyPr/>
          <a:lstStyle/>
          <a:p>
            <a:r>
              <a:rPr lang="en-US" dirty="0"/>
              <a:t>PCBH Model Basics</a:t>
            </a:r>
          </a:p>
        </p:txBody>
      </p:sp>
      <p:sp>
        <p:nvSpPr>
          <p:cNvPr id="3" name="Content Placeholder 2"/>
          <p:cNvSpPr>
            <a:spLocks noGrp="1"/>
          </p:cNvSpPr>
          <p:nvPr>
            <p:ph idx="1"/>
          </p:nvPr>
        </p:nvSpPr>
        <p:spPr>
          <a:xfrm>
            <a:off x="533400" y="1066800"/>
            <a:ext cx="8042276" cy="5334000"/>
          </a:xfrm>
        </p:spPr>
        <p:txBody>
          <a:bodyPr/>
          <a:lstStyle/>
          <a:p>
            <a:r>
              <a:rPr lang="en-US" b="1" dirty="0"/>
              <a:t>GATHER</a:t>
            </a:r>
          </a:p>
          <a:p>
            <a:pPr lvl="1"/>
            <a:r>
              <a:rPr lang="en-US" b="1" u="sng" dirty="0"/>
              <a:t>G</a:t>
            </a:r>
            <a:r>
              <a:rPr lang="en-US" dirty="0"/>
              <a:t>eneralist (all ages, problems)</a:t>
            </a:r>
          </a:p>
          <a:p>
            <a:pPr lvl="1"/>
            <a:r>
              <a:rPr lang="en-US" b="1" u="sng" dirty="0"/>
              <a:t>A</a:t>
            </a:r>
            <a:r>
              <a:rPr lang="en-US" dirty="0"/>
              <a:t>ccessible (on-demand)</a:t>
            </a:r>
          </a:p>
          <a:p>
            <a:pPr lvl="1"/>
            <a:r>
              <a:rPr lang="en-US" b="1" u="sng" dirty="0"/>
              <a:t>T</a:t>
            </a:r>
            <a:r>
              <a:rPr lang="en-US" dirty="0"/>
              <a:t>eam-based (shared resources)</a:t>
            </a:r>
          </a:p>
          <a:p>
            <a:pPr lvl="1"/>
            <a:r>
              <a:rPr lang="en-US" b="1" u="sng" dirty="0"/>
              <a:t>H</a:t>
            </a:r>
            <a:r>
              <a:rPr lang="en-US" dirty="0"/>
              <a:t>igh productivity</a:t>
            </a:r>
          </a:p>
          <a:p>
            <a:pPr lvl="1"/>
            <a:r>
              <a:rPr lang="en-US" b="1" u="sng" dirty="0"/>
              <a:t>E</a:t>
            </a:r>
            <a:r>
              <a:rPr lang="en-US" dirty="0"/>
              <a:t>ducator (promote behaviorally savvy milieu)</a:t>
            </a:r>
          </a:p>
          <a:p>
            <a:pPr lvl="1"/>
            <a:r>
              <a:rPr lang="en-US" b="1" u="sng" dirty="0"/>
              <a:t>R</a:t>
            </a:r>
            <a:r>
              <a:rPr lang="en-US" dirty="0"/>
              <a:t>outine (pathways, regular care component)</a:t>
            </a:r>
          </a:p>
          <a:p>
            <a:r>
              <a:rPr lang="en-US" dirty="0"/>
              <a:t>Typical Care Structure</a:t>
            </a:r>
          </a:p>
          <a:p>
            <a:pPr lvl="1"/>
            <a:r>
              <a:rPr lang="en-US" dirty="0"/>
              <a:t>Brief visits</a:t>
            </a:r>
          </a:p>
          <a:p>
            <a:pPr lvl="1"/>
            <a:r>
              <a:rPr lang="en-US" dirty="0"/>
              <a:t>Consultation model</a:t>
            </a:r>
          </a:p>
        </p:txBody>
      </p:sp>
      <p:pic>
        <p:nvPicPr>
          <p:cNvPr id="4" name="Picture 4" descr="CFHA-new-logo-color.jpg"/>
          <p:cNvPicPr>
            <a:picLocks noChangeAspect="1"/>
          </p:cNvPicPr>
          <p:nvPr/>
        </p:nvPicPr>
        <p:blipFill>
          <a:blip r:embed="rId2" cstate="print"/>
          <a:srcRect/>
          <a:stretch>
            <a:fillRect/>
          </a:stretch>
        </p:blipFill>
        <p:spPr bwMode="auto">
          <a:xfrm>
            <a:off x="5029200" y="5562600"/>
            <a:ext cx="2743200" cy="693738"/>
          </a:xfrm>
          <a:prstGeom prst="rect">
            <a:avLst/>
          </a:prstGeom>
          <a:noFill/>
          <a:ln w="9525">
            <a:noFill/>
            <a:miter lim="800000"/>
            <a:headEnd/>
            <a:tailEnd/>
          </a:ln>
        </p:spPr>
      </p:pic>
    </p:spTree>
    <p:extLst>
      <p:ext uri="{BB962C8B-B14F-4D97-AF65-F5344CB8AC3E}">
        <p14:creationId xmlns:p14="http://schemas.microsoft.com/office/powerpoint/2010/main" val="1339053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87257"/>
          </a:xfrm>
        </p:spPr>
        <p:txBody>
          <a:bodyPr/>
          <a:lstStyle/>
          <a:p>
            <a:r>
              <a:rPr lang="en-US" dirty="0"/>
              <a:t>Sorry, Time’s Up!</a:t>
            </a:r>
          </a:p>
        </p:txBody>
      </p:sp>
      <p:sp>
        <p:nvSpPr>
          <p:cNvPr id="3" name="Content Placeholder 2"/>
          <p:cNvSpPr>
            <a:spLocks noGrp="1"/>
          </p:cNvSpPr>
          <p:nvPr>
            <p:ph idx="1"/>
          </p:nvPr>
        </p:nvSpPr>
        <p:spPr>
          <a:xfrm>
            <a:off x="533400" y="990600"/>
            <a:ext cx="8042276" cy="4343400"/>
          </a:xfrm>
        </p:spPr>
        <p:txBody>
          <a:bodyPr/>
          <a:lstStyle/>
          <a:p>
            <a:r>
              <a:rPr lang="en-US" b="1" dirty="0"/>
              <a:t>Misconception</a:t>
            </a:r>
            <a:r>
              <a:rPr lang="en-US" dirty="0"/>
              <a:t>:  Visits are capped</a:t>
            </a:r>
          </a:p>
          <a:p>
            <a:r>
              <a:rPr lang="en-US" b="1" dirty="0"/>
              <a:t>Reiter’s 101</a:t>
            </a:r>
            <a:r>
              <a:rPr lang="en-US" dirty="0"/>
              <a:t>:  Consultation model</a:t>
            </a:r>
          </a:p>
          <a:p>
            <a:pPr lvl="1"/>
            <a:r>
              <a:rPr lang="en-US" dirty="0"/>
              <a:t>Patients are followed until:</a:t>
            </a:r>
          </a:p>
          <a:p>
            <a:pPr lvl="2"/>
            <a:r>
              <a:rPr lang="en-US" dirty="0"/>
              <a:t>Improvement has been noted</a:t>
            </a:r>
          </a:p>
          <a:p>
            <a:pPr lvl="2"/>
            <a:r>
              <a:rPr lang="en-US" dirty="0"/>
              <a:t>Clear plan in place for continued improvement</a:t>
            </a:r>
          </a:p>
          <a:p>
            <a:pPr lvl="1"/>
            <a:r>
              <a:rPr lang="en-US" dirty="0"/>
              <a:t>BHC is re-engaged as needed</a:t>
            </a:r>
          </a:p>
          <a:p>
            <a:pPr lvl="1"/>
            <a:r>
              <a:rPr lang="en-US" dirty="0"/>
              <a:t>Assumes a skill-building, functional orientation</a:t>
            </a:r>
          </a:p>
          <a:p>
            <a:pPr lvl="2"/>
            <a:r>
              <a:rPr lang="en-US" dirty="0"/>
              <a:t>People learn at different rates</a:t>
            </a:r>
          </a:p>
          <a:p>
            <a:pPr lvl="1"/>
            <a:r>
              <a:rPr lang="en-US" dirty="0"/>
              <a:t>Assumes a longitudinal orientation</a:t>
            </a:r>
          </a:p>
          <a:p>
            <a:pPr lvl="2"/>
            <a:r>
              <a:rPr lang="en-US" dirty="0"/>
              <a:t>Behaviors are managed over the life course</a:t>
            </a:r>
          </a:p>
        </p:txBody>
      </p:sp>
      <p:pic>
        <p:nvPicPr>
          <p:cNvPr id="4" name="Picture 4" descr="CFHA-new-logo-color.jpg"/>
          <p:cNvPicPr>
            <a:picLocks noChangeAspect="1"/>
          </p:cNvPicPr>
          <p:nvPr/>
        </p:nvPicPr>
        <p:blipFill>
          <a:blip r:embed="rId2" cstate="print"/>
          <a:srcRect/>
          <a:stretch>
            <a:fillRect/>
          </a:stretch>
        </p:blipFill>
        <p:spPr bwMode="auto">
          <a:xfrm>
            <a:off x="3124200" y="5943600"/>
            <a:ext cx="2743200" cy="693738"/>
          </a:xfrm>
          <a:prstGeom prst="rect">
            <a:avLst/>
          </a:prstGeom>
          <a:noFill/>
          <a:ln w="9525">
            <a:noFill/>
            <a:miter lim="800000"/>
            <a:headEnd/>
            <a:tailEnd/>
          </a:ln>
        </p:spPr>
      </p:pic>
    </p:spTree>
    <p:extLst>
      <p:ext uri="{BB962C8B-B14F-4D97-AF65-F5344CB8AC3E}">
        <p14:creationId xmlns:p14="http://schemas.microsoft.com/office/powerpoint/2010/main" val="3937388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51841"/>
          </a:xfrm>
        </p:spPr>
        <p:txBody>
          <a:bodyPr/>
          <a:lstStyle/>
          <a:p>
            <a:r>
              <a:rPr lang="en-US" dirty="0"/>
              <a:t>Do We Go There?</a:t>
            </a:r>
          </a:p>
        </p:txBody>
      </p:sp>
      <p:sp>
        <p:nvSpPr>
          <p:cNvPr id="3" name="Content Placeholder 2"/>
          <p:cNvSpPr>
            <a:spLocks noGrp="1"/>
          </p:cNvSpPr>
          <p:nvPr>
            <p:ph idx="1"/>
          </p:nvPr>
        </p:nvSpPr>
        <p:spPr>
          <a:xfrm>
            <a:off x="457200" y="1371600"/>
            <a:ext cx="8229600" cy="4525963"/>
          </a:xfrm>
        </p:spPr>
        <p:txBody>
          <a:bodyPr/>
          <a:lstStyle/>
          <a:p>
            <a:r>
              <a:rPr lang="en-US" b="1" dirty="0"/>
              <a:t>Misconception:  </a:t>
            </a:r>
            <a:r>
              <a:rPr lang="en-US" dirty="0"/>
              <a:t>BHCs avoid “deep” issues</a:t>
            </a:r>
          </a:p>
          <a:p>
            <a:r>
              <a:rPr lang="en-US" b="1" dirty="0"/>
              <a:t>Reiter’s 101:</a:t>
            </a:r>
            <a:r>
              <a:rPr lang="en-US" dirty="0"/>
              <a:t>  History is important!  Consider:</a:t>
            </a:r>
          </a:p>
          <a:p>
            <a:pPr lvl="1"/>
            <a:r>
              <a:rPr lang="en-US" dirty="0"/>
              <a:t>Is it influencing the current health issue?</a:t>
            </a:r>
          </a:p>
          <a:p>
            <a:pPr lvl="1"/>
            <a:r>
              <a:rPr lang="en-US" dirty="0"/>
              <a:t>Is it relevant to overall health?</a:t>
            </a:r>
          </a:p>
          <a:p>
            <a:pPr lvl="1"/>
            <a:r>
              <a:rPr lang="en-US" dirty="0"/>
              <a:t>Patient’s need to be heard</a:t>
            </a:r>
          </a:p>
          <a:p>
            <a:pPr lvl="1"/>
            <a:r>
              <a:rPr lang="en-US" dirty="0"/>
              <a:t>Relationship-building</a:t>
            </a:r>
          </a:p>
          <a:p>
            <a:pPr lvl="1"/>
            <a:r>
              <a:rPr lang="en-US" dirty="0"/>
              <a:t>Disclosure need not be time-consuming</a:t>
            </a:r>
          </a:p>
        </p:txBody>
      </p:sp>
      <p:pic>
        <p:nvPicPr>
          <p:cNvPr id="4" name="Picture 4" descr="CFHA-new-logo-color.jpg"/>
          <p:cNvPicPr>
            <a:picLocks noChangeAspect="1"/>
          </p:cNvPicPr>
          <p:nvPr/>
        </p:nvPicPr>
        <p:blipFill>
          <a:blip r:embed="rId3" cstate="print"/>
          <a:srcRect/>
          <a:stretch>
            <a:fillRect/>
          </a:stretch>
        </p:blipFill>
        <p:spPr bwMode="auto">
          <a:xfrm>
            <a:off x="3352800" y="5562600"/>
            <a:ext cx="2743200" cy="693738"/>
          </a:xfrm>
          <a:prstGeom prst="rect">
            <a:avLst/>
          </a:prstGeom>
          <a:noFill/>
          <a:ln w="9525">
            <a:noFill/>
            <a:miter lim="800000"/>
            <a:headEnd/>
            <a:tailEnd/>
          </a:ln>
        </p:spPr>
      </p:pic>
    </p:spTree>
    <p:extLst>
      <p:ext uri="{BB962C8B-B14F-4D97-AF65-F5344CB8AC3E}">
        <p14:creationId xmlns:p14="http://schemas.microsoft.com/office/powerpoint/2010/main" val="4248169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42276" cy="971924"/>
          </a:xfrm>
        </p:spPr>
        <p:txBody>
          <a:bodyPr/>
          <a:lstStyle/>
          <a:p>
            <a:r>
              <a:rPr lang="en-US" dirty="0"/>
              <a:t>Is the Family Missing?</a:t>
            </a:r>
          </a:p>
        </p:txBody>
      </p:sp>
      <p:sp>
        <p:nvSpPr>
          <p:cNvPr id="3" name="Content Placeholder 2"/>
          <p:cNvSpPr>
            <a:spLocks noGrp="1"/>
          </p:cNvSpPr>
          <p:nvPr>
            <p:ph idx="1"/>
          </p:nvPr>
        </p:nvSpPr>
        <p:spPr>
          <a:xfrm>
            <a:off x="457200" y="1143000"/>
            <a:ext cx="8229600" cy="4525963"/>
          </a:xfrm>
        </p:spPr>
        <p:txBody>
          <a:bodyPr/>
          <a:lstStyle/>
          <a:p>
            <a:r>
              <a:rPr lang="en-US" b="1" dirty="0"/>
              <a:t>Myth:</a:t>
            </a:r>
            <a:r>
              <a:rPr lang="en-US" dirty="0"/>
              <a:t>  BHCs ignore/exclude family</a:t>
            </a:r>
          </a:p>
          <a:p>
            <a:r>
              <a:rPr lang="en-US" b="1" dirty="0"/>
              <a:t>Reiter’s 101:</a:t>
            </a:r>
            <a:r>
              <a:rPr lang="en-US" dirty="0"/>
              <a:t>  Family is regularly needed</a:t>
            </a:r>
          </a:p>
          <a:p>
            <a:pPr lvl="1"/>
            <a:r>
              <a:rPr lang="en-US" dirty="0"/>
              <a:t>Relationship-focus</a:t>
            </a:r>
          </a:p>
          <a:p>
            <a:pPr lvl="2"/>
            <a:r>
              <a:rPr lang="en-US" dirty="0"/>
              <a:t>Couple or family</a:t>
            </a:r>
          </a:p>
          <a:p>
            <a:pPr lvl="2"/>
            <a:r>
              <a:rPr lang="en-US" dirty="0"/>
              <a:t>Targeted goals</a:t>
            </a:r>
          </a:p>
          <a:p>
            <a:pPr lvl="1"/>
            <a:r>
              <a:rPr lang="en-US" dirty="0"/>
              <a:t>Support for identified patient</a:t>
            </a:r>
          </a:p>
          <a:p>
            <a:pPr lvl="2"/>
            <a:r>
              <a:rPr lang="en-US" dirty="0"/>
              <a:t>History gathering</a:t>
            </a:r>
          </a:p>
          <a:p>
            <a:pPr lvl="2"/>
            <a:r>
              <a:rPr lang="en-US" dirty="0"/>
              <a:t>Help with behavior change</a:t>
            </a:r>
          </a:p>
          <a:p>
            <a:pPr lvl="2"/>
            <a:r>
              <a:rPr lang="en-US" dirty="0"/>
              <a:t>Targeted goals</a:t>
            </a:r>
          </a:p>
        </p:txBody>
      </p:sp>
      <p:pic>
        <p:nvPicPr>
          <p:cNvPr id="4" name="Picture 4" descr="CFHA-new-logo-color.jpg"/>
          <p:cNvPicPr>
            <a:picLocks noChangeAspect="1"/>
          </p:cNvPicPr>
          <p:nvPr/>
        </p:nvPicPr>
        <p:blipFill>
          <a:blip r:embed="rId3" cstate="print"/>
          <a:srcRect/>
          <a:stretch>
            <a:fillRect/>
          </a:stretch>
        </p:blipFill>
        <p:spPr bwMode="auto">
          <a:xfrm>
            <a:off x="3276600" y="5715000"/>
            <a:ext cx="2743200" cy="693738"/>
          </a:xfrm>
          <a:prstGeom prst="rect">
            <a:avLst/>
          </a:prstGeom>
          <a:noFill/>
          <a:ln w="9525">
            <a:noFill/>
            <a:miter lim="800000"/>
            <a:headEnd/>
            <a:tailEnd/>
          </a:ln>
        </p:spPr>
      </p:pic>
    </p:spTree>
    <p:extLst>
      <p:ext uri="{BB962C8B-B14F-4D97-AF65-F5344CB8AC3E}">
        <p14:creationId xmlns:p14="http://schemas.microsoft.com/office/powerpoint/2010/main" val="3668739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87085" cy="1014257"/>
          </a:xfrm>
        </p:spPr>
        <p:txBody>
          <a:bodyPr/>
          <a:lstStyle/>
          <a:p>
            <a:r>
              <a:rPr lang="en-US" sz="4000" dirty="0"/>
              <a:t>Should I Call It a ‘Cold-Handoff’?</a:t>
            </a:r>
          </a:p>
        </p:txBody>
      </p:sp>
      <p:sp>
        <p:nvSpPr>
          <p:cNvPr id="3" name="Content Placeholder 2"/>
          <p:cNvSpPr>
            <a:spLocks noGrp="1"/>
          </p:cNvSpPr>
          <p:nvPr>
            <p:ph idx="1"/>
          </p:nvPr>
        </p:nvSpPr>
        <p:spPr>
          <a:xfrm>
            <a:off x="457200" y="1524000"/>
            <a:ext cx="8229600" cy="4525963"/>
          </a:xfrm>
        </p:spPr>
        <p:txBody>
          <a:bodyPr/>
          <a:lstStyle/>
          <a:p>
            <a:r>
              <a:rPr lang="en-US" b="1" dirty="0"/>
              <a:t>Mistake:</a:t>
            </a:r>
            <a:r>
              <a:rPr lang="en-US" dirty="0"/>
              <a:t>  Warm-handoffs are used merely to build rapport, promote follow-up</a:t>
            </a:r>
          </a:p>
          <a:p>
            <a:r>
              <a:rPr lang="en-US" b="1" dirty="0"/>
              <a:t>Reiter’s 101:</a:t>
            </a:r>
            <a:r>
              <a:rPr lang="en-US" dirty="0"/>
              <a:t>  Warm-handoffs are visits</a:t>
            </a:r>
          </a:p>
          <a:p>
            <a:pPr lvl="1"/>
            <a:r>
              <a:rPr lang="en-US" dirty="0"/>
              <a:t>Modal number of visits is 1</a:t>
            </a:r>
          </a:p>
          <a:p>
            <a:pPr lvl="1"/>
            <a:r>
              <a:rPr lang="en-US" dirty="0"/>
              <a:t>Interventions can be done w/o full assessment</a:t>
            </a:r>
          </a:p>
          <a:p>
            <a:pPr lvl="1"/>
            <a:r>
              <a:rPr lang="en-US" dirty="0"/>
              <a:t>Capitalize on readiness to change</a:t>
            </a:r>
          </a:p>
          <a:p>
            <a:pPr lvl="1"/>
            <a:r>
              <a:rPr lang="en-US" dirty="0"/>
              <a:t>Rewards PCP for taking the time</a:t>
            </a:r>
          </a:p>
        </p:txBody>
      </p:sp>
      <p:pic>
        <p:nvPicPr>
          <p:cNvPr id="4" name="Picture 4" descr="CFHA-new-logo-color.jpg"/>
          <p:cNvPicPr>
            <a:picLocks noChangeAspect="1"/>
          </p:cNvPicPr>
          <p:nvPr/>
        </p:nvPicPr>
        <p:blipFill>
          <a:blip r:embed="rId2" cstate="print"/>
          <a:srcRect/>
          <a:stretch>
            <a:fillRect/>
          </a:stretch>
        </p:blipFill>
        <p:spPr bwMode="auto">
          <a:xfrm>
            <a:off x="3124200" y="5486400"/>
            <a:ext cx="2743200" cy="693738"/>
          </a:xfrm>
          <a:prstGeom prst="rect">
            <a:avLst/>
          </a:prstGeom>
          <a:noFill/>
          <a:ln w="9525">
            <a:noFill/>
            <a:miter lim="800000"/>
            <a:headEnd/>
            <a:tailEnd/>
          </a:ln>
        </p:spPr>
      </p:pic>
    </p:spTree>
    <p:extLst>
      <p:ext uri="{BB962C8B-B14F-4D97-AF65-F5344CB8AC3E}">
        <p14:creationId xmlns:p14="http://schemas.microsoft.com/office/powerpoint/2010/main" val="29609388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itle of Presentation&amp;quot;&quot;/&gt;&lt;property id=&quot;20307&quot; value=&quot;256&quot;/&gt;&lt;/object&gt;&lt;object type=&quot;3&quot; unique_id=&quot;10005&quot;&gt;&lt;property id=&quot;20148&quot; value=&quot;5&quot;/&gt;&lt;property id=&quot;20300&quot; value=&quot;Slide 2 - &amp;quot;Faculty Disclosure&amp;quot;&quot;/&gt;&lt;property id=&quot;20307&quot; value=&quot;257&quot;/&gt;&lt;/object&gt;&lt;object type=&quot;3&quot; unique_id=&quot;10006&quot;&gt;&lt;property id=&quot;20148&quot; value=&quot;5&quot;/&gt;&lt;property id=&quot;20300&quot; value=&quot;Slide 3 - &amp;quot;Learning Objectives&amp;#x0D;&amp;#x0A;&amp;#x0D;&amp;#x0A;At the conclusion of this session, the participant will be able to:&amp;quot;&quot;/&gt;&lt;property id=&quot;20307&quot; value=&quot;259&quot;/&gt;&lt;/object&gt;&lt;object type=&quot;3&quot; unique_id=&quot;10007&quot;&gt;&lt;property id=&quot;20148&quot; value=&quot;5&quot;/&gt;&lt;property id=&quot;20300&quot; value=&quot;Slide 4 - &amp;quot;Learning Assessment&amp;quot;&quot;/&gt;&lt;property id=&quot;20307&quot; value=&quot;262&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quot;/&gt;&lt;property id=&quot;20307&quot; value=&quot;264&quot;/&gt;&lt;/object&gt;&lt;object type=&quot;3&quot; unique_id=&quot;10010&quot;&gt;&lt;property id=&quot;20148&quot; value=&quot;5&quot;/&gt;&lt;property id=&quot;20300&quot; value=&quot;Slide 7 - &amp;quot;Session Evaluation&amp;quot;&quot;/&gt;&lt;property id=&quot;20307&quot; value=&quot;263&quot;/&gt;&lt;/object&gt;&lt;/object&gt;&lt;/object&gt;&lt;/database&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771</TotalTime>
  <Words>1659</Words>
  <Application>Microsoft Office PowerPoint</Application>
  <PresentationFormat>On-screen Show (4:3)</PresentationFormat>
  <Paragraphs>127</Paragraphs>
  <Slides>15</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Myths, Mistakes &amp; Misconceptions in the PCBH Model</vt:lpstr>
      <vt:lpstr>Faculty Disclosure</vt:lpstr>
      <vt:lpstr>Learning Objectives</vt:lpstr>
      <vt:lpstr>Myths, Mistakes &amp; Misconceptions</vt:lpstr>
      <vt:lpstr>PCBH Model Basics</vt:lpstr>
      <vt:lpstr>Sorry, Time’s Up!</vt:lpstr>
      <vt:lpstr>Do We Go There?</vt:lpstr>
      <vt:lpstr>Is the Family Missing?</vt:lpstr>
      <vt:lpstr>Should I Call It a ‘Cold-Handoff’?</vt:lpstr>
      <vt:lpstr>Sorry, We Can’t Help You</vt:lpstr>
      <vt:lpstr>Where’s the Beef?</vt:lpstr>
      <vt:lpstr>References: Clinical Outcomes</vt:lpstr>
      <vt:lpstr>References: Clinical Outcomes</vt:lpstr>
      <vt:lpstr>References: Systems Outcomes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Collaborative Family Healthcare Association</dc:creator>
  <cp:lastModifiedBy>Cory Knight</cp:lastModifiedBy>
  <cp:revision>50</cp:revision>
  <dcterms:created xsi:type="dcterms:W3CDTF">2010-02-12T15:00:32Z</dcterms:created>
  <dcterms:modified xsi:type="dcterms:W3CDTF">2022-05-18T18:12:57Z</dcterms:modified>
</cp:coreProperties>
</file>