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718" r:id="rId1"/>
  </p:sldMasterIdLst>
  <p:notesMasterIdLst>
    <p:notesMasterId r:id="rId8"/>
  </p:notesMasterIdLst>
  <p:sldIdLst>
    <p:sldId id="256" r:id="rId2"/>
    <p:sldId id="260" r:id="rId3"/>
    <p:sldId id="262" r:id="rId4"/>
    <p:sldId id="264" r:id="rId5"/>
    <p:sldId id="267" r:id="rId6"/>
    <p:sldId id="266" r:id="rId7"/>
  </p:sldIdLst>
  <p:sldSz cx="9144000" cy="5143500" type="screen16x9"/>
  <p:notesSz cx="6858000" cy="9144000"/>
  <p:embeddedFontLst>
    <p:embeddedFont>
      <p:font typeface="Josefin Sans" pitchFamily="2" charset="0"/>
      <p:regular r:id="rId9"/>
      <p:bold r:id="rId10"/>
      <p:italic r:id="rId11"/>
      <p:boldItalic r:id="rId12"/>
    </p:embeddedFont>
    <p:embeddedFont>
      <p:font typeface="Open Sans" panose="020B0606030504020204" pitchFamily="3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9AA0A6"/>
          </p15:clr>
        </p15:guide>
        <p15:guide id="2" pos="288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0EE1CE7-E3C8-4E18-B907-BBF1233AF9AD}">
  <a:tblStyle styleId="{C0EE1CE7-E3C8-4E18-B907-BBF1233AF9A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787" autoAdjust="0"/>
  </p:normalViewPr>
  <p:slideViewPr>
    <p:cSldViewPr snapToGrid="0">
      <p:cViewPr varScale="1">
        <p:scale>
          <a:sx n="134" d="100"/>
          <a:sy n="134" d="100"/>
        </p:scale>
        <p:origin x="396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Google Shape;103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2" name="Google Shape;103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Google Shape;1043;gb347e33ac9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4" name="Google Shape;1044;gb347e33ac9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75870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Google Shape;1043;gb347e33ac9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4" name="Google Shape;1044;gb347e33ac9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60943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Google Shape;1043;gb347e33ac9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4" name="Google Shape;1044;gb347e33ac9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836422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Google Shape;1043;gb347e33ac9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4" name="Google Shape;1044;gb347e33ac9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423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Google Shape;1043;gb347e33ac9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4" name="Google Shape;1044;gb347e33ac9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470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678600" y="1484550"/>
            <a:ext cx="7787100" cy="208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5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2547575" y="3466725"/>
            <a:ext cx="4048800" cy="3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 rot="5400000">
            <a:off x="-1867025" y="1013175"/>
            <a:ext cx="4814046" cy="1710367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-229260" y="3396805"/>
            <a:ext cx="3675485" cy="1893812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 rot="-315040" flipH="1">
            <a:off x="-236345" y="4475012"/>
            <a:ext cx="2114446" cy="997085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3282713" y="4769113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927300" y="4210275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55488" y="2908263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4257175" y="4901838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1559288" y="3910538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 rot="-5400000">
            <a:off x="6110254" y="2527892"/>
            <a:ext cx="4814046" cy="1710367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>
            <a:off x="5744675" y="-169359"/>
            <a:ext cx="3627772" cy="1869298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2"/>
          <p:cNvSpPr/>
          <p:nvPr/>
        </p:nvSpPr>
        <p:spPr>
          <a:xfrm rot="10484934" flipH="1">
            <a:off x="7292455" y="-348495"/>
            <a:ext cx="2087045" cy="984164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2"/>
          <p:cNvSpPr/>
          <p:nvPr/>
        </p:nvSpPr>
        <p:spPr>
          <a:xfrm rot="10800000">
            <a:off x="5634813" y="207921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2"/>
          <p:cNvSpPr/>
          <p:nvPr/>
        </p:nvSpPr>
        <p:spPr>
          <a:xfrm rot="10800000">
            <a:off x="7750600" y="1024809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2"/>
          <p:cNvSpPr/>
          <p:nvPr/>
        </p:nvSpPr>
        <p:spPr>
          <a:xfrm rot="10800000">
            <a:off x="8980488" y="1939771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2"/>
          <p:cNvSpPr/>
          <p:nvPr/>
        </p:nvSpPr>
        <p:spPr>
          <a:xfrm rot="10800000">
            <a:off x="4725450" y="139996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3"/>
          <p:cNvSpPr txBox="1">
            <a:spLocks noGrp="1"/>
          </p:cNvSpPr>
          <p:nvPr>
            <p:ph type="title"/>
          </p:nvPr>
        </p:nvSpPr>
        <p:spPr>
          <a:xfrm>
            <a:off x="2727000" y="363275"/>
            <a:ext cx="369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168" name="Google Shape;168;p13"/>
          <p:cNvSpPr txBox="1">
            <a:spLocks noGrp="1"/>
          </p:cNvSpPr>
          <p:nvPr>
            <p:ph type="subTitle" idx="1"/>
          </p:nvPr>
        </p:nvSpPr>
        <p:spPr>
          <a:xfrm>
            <a:off x="4379650" y="1868975"/>
            <a:ext cx="3830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169" name="Google Shape;169;p13"/>
          <p:cNvSpPr txBox="1">
            <a:spLocks noGrp="1"/>
          </p:cNvSpPr>
          <p:nvPr>
            <p:ph type="subTitle" idx="2"/>
          </p:nvPr>
        </p:nvSpPr>
        <p:spPr>
          <a:xfrm>
            <a:off x="5051588" y="2188088"/>
            <a:ext cx="2486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0" name="Google Shape;170;p13"/>
          <p:cNvSpPr txBox="1">
            <a:spLocks noGrp="1"/>
          </p:cNvSpPr>
          <p:nvPr>
            <p:ph type="subTitle" idx="3"/>
          </p:nvPr>
        </p:nvSpPr>
        <p:spPr>
          <a:xfrm>
            <a:off x="934238" y="1868975"/>
            <a:ext cx="36900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171" name="Google Shape;171;p13"/>
          <p:cNvSpPr txBox="1">
            <a:spLocks noGrp="1"/>
          </p:cNvSpPr>
          <p:nvPr>
            <p:ph type="subTitle" idx="4"/>
          </p:nvPr>
        </p:nvSpPr>
        <p:spPr>
          <a:xfrm>
            <a:off x="1536188" y="2188088"/>
            <a:ext cx="2486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13"/>
          <p:cNvSpPr txBox="1">
            <a:spLocks noGrp="1"/>
          </p:cNvSpPr>
          <p:nvPr>
            <p:ph type="subTitle" idx="5"/>
          </p:nvPr>
        </p:nvSpPr>
        <p:spPr>
          <a:xfrm>
            <a:off x="4379600" y="3770850"/>
            <a:ext cx="3830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173" name="Google Shape;173;p13"/>
          <p:cNvSpPr txBox="1">
            <a:spLocks noGrp="1"/>
          </p:cNvSpPr>
          <p:nvPr>
            <p:ph type="subTitle" idx="6"/>
          </p:nvPr>
        </p:nvSpPr>
        <p:spPr>
          <a:xfrm>
            <a:off x="5051588" y="4089975"/>
            <a:ext cx="2486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13"/>
          <p:cNvSpPr txBox="1">
            <a:spLocks noGrp="1"/>
          </p:cNvSpPr>
          <p:nvPr>
            <p:ph type="subTitle" idx="7"/>
          </p:nvPr>
        </p:nvSpPr>
        <p:spPr>
          <a:xfrm>
            <a:off x="934238" y="3770850"/>
            <a:ext cx="36900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175" name="Google Shape;175;p13"/>
          <p:cNvSpPr txBox="1">
            <a:spLocks noGrp="1"/>
          </p:cNvSpPr>
          <p:nvPr>
            <p:ph type="subTitle" idx="8"/>
          </p:nvPr>
        </p:nvSpPr>
        <p:spPr>
          <a:xfrm>
            <a:off x="1536188" y="4089975"/>
            <a:ext cx="2486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6" name="Google Shape;176;p13"/>
          <p:cNvSpPr txBox="1">
            <a:spLocks noGrp="1"/>
          </p:cNvSpPr>
          <p:nvPr>
            <p:ph type="title" idx="9" hasCustomPrompt="1"/>
          </p:nvPr>
        </p:nvSpPr>
        <p:spPr>
          <a:xfrm>
            <a:off x="2259638" y="1171113"/>
            <a:ext cx="1039200" cy="66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77" name="Google Shape;177;p13"/>
          <p:cNvSpPr txBox="1">
            <a:spLocks noGrp="1"/>
          </p:cNvSpPr>
          <p:nvPr>
            <p:ph type="title" idx="13" hasCustomPrompt="1"/>
          </p:nvPr>
        </p:nvSpPr>
        <p:spPr>
          <a:xfrm>
            <a:off x="5775063" y="1171113"/>
            <a:ext cx="1039200" cy="66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78" name="Google Shape;178;p13"/>
          <p:cNvSpPr txBox="1">
            <a:spLocks noGrp="1"/>
          </p:cNvSpPr>
          <p:nvPr>
            <p:ph type="title" idx="14" hasCustomPrompt="1"/>
          </p:nvPr>
        </p:nvSpPr>
        <p:spPr>
          <a:xfrm>
            <a:off x="2259638" y="3071125"/>
            <a:ext cx="1039200" cy="66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79" name="Google Shape;179;p13"/>
          <p:cNvSpPr txBox="1">
            <a:spLocks noGrp="1"/>
          </p:cNvSpPr>
          <p:nvPr>
            <p:ph type="title" idx="15" hasCustomPrompt="1"/>
          </p:nvPr>
        </p:nvSpPr>
        <p:spPr>
          <a:xfrm>
            <a:off x="5775063" y="3071125"/>
            <a:ext cx="1039200" cy="66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80" name="Google Shape;180;p13"/>
          <p:cNvSpPr/>
          <p:nvPr/>
        </p:nvSpPr>
        <p:spPr>
          <a:xfrm rot="-5267561">
            <a:off x="-2166865" y="2462282"/>
            <a:ext cx="4818716" cy="780968"/>
          </a:xfrm>
          <a:custGeom>
            <a:avLst/>
            <a:gdLst/>
            <a:ahLst/>
            <a:cxnLst/>
            <a:rect l="l" t="t" r="r" b="b"/>
            <a:pathLst>
              <a:path w="79484" h="14785" extrusionOk="0">
                <a:moveTo>
                  <a:pt x="64823" y="0"/>
                </a:moveTo>
                <a:cubicBezTo>
                  <a:pt x="56730" y="0"/>
                  <a:pt x="48629" y="357"/>
                  <a:pt x="40537" y="566"/>
                </a:cubicBezTo>
                <a:cubicBezTo>
                  <a:pt x="32882" y="767"/>
                  <a:pt x="25204" y="856"/>
                  <a:pt x="17548" y="856"/>
                </a:cubicBezTo>
                <a:lnTo>
                  <a:pt x="6188" y="856"/>
                </a:lnTo>
                <a:cubicBezTo>
                  <a:pt x="5806" y="856"/>
                  <a:pt x="5327" y="841"/>
                  <a:pt x="4808" y="841"/>
                </a:cubicBezTo>
                <a:cubicBezTo>
                  <a:pt x="2720" y="841"/>
                  <a:pt x="0" y="1085"/>
                  <a:pt x="519" y="3534"/>
                </a:cubicBezTo>
                <a:cubicBezTo>
                  <a:pt x="1166" y="6614"/>
                  <a:pt x="4269" y="9560"/>
                  <a:pt x="6746" y="11190"/>
                </a:cubicBezTo>
                <a:cubicBezTo>
                  <a:pt x="10540" y="13712"/>
                  <a:pt x="15160" y="14738"/>
                  <a:pt x="19713" y="14783"/>
                </a:cubicBezTo>
                <a:cubicBezTo>
                  <a:pt x="19807" y="14784"/>
                  <a:pt x="19901" y="14784"/>
                  <a:pt x="19995" y="14784"/>
                </a:cubicBezTo>
                <a:cubicBezTo>
                  <a:pt x="22334" y="14784"/>
                  <a:pt x="24671" y="14518"/>
                  <a:pt x="26967" y="14024"/>
                </a:cubicBezTo>
                <a:cubicBezTo>
                  <a:pt x="29891" y="13377"/>
                  <a:pt x="32703" y="12350"/>
                  <a:pt x="35515" y="11324"/>
                </a:cubicBezTo>
                <a:cubicBezTo>
                  <a:pt x="42724" y="8712"/>
                  <a:pt x="50045" y="6235"/>
                  <a:pt x="57633" y="5141"/>
                </a:cubicBezTo>
                <a:cubicBezTo>
                  <a:pt x="61727" y="4546"/>
                  <a:pt x="65864" y="4360"/>
                  <a:pt x="70011" y="4360"/>
                </a:cubicBezTo>
                <a:cubicBezTo>
                  <a:pt x="73167" y="4360"/>
                  <a:pt x="76330" y="4468"/>
                  <a:pt x="79484" y="4583"/>
                </a:cubicBezTo>
                <a:cubicBezTo>
                  <a:pt x="79461" y="3222"/>
                  <a:pt x="79439" y="1860"/>
                  <a:pt x="79439" y="499"/>
                </a:cubicBezTo>
                <a:cubicBezTo>
                  <a:pt x="74572" y="130"/>
                  <a:pt x="69699" y="0"/>
                  <a:pt x="648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13"/>
          <p:cNvSpPr/>
          <p:nvPr/>
        </p:nvSpPr>
        <p:spPr>
          <a:xfrm rot="-5400000">
            <a:off x="-954332" y="1253578"/>
            <a:ext cx="2393629" cy="966464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13"/>
          <p:cNvSpPr/>
          <p:nvPr/>
        </p:nvSpPr>
        <p:spPr>
          <a:xfrm rot="5400000">
            <a:off x="-672825" y="419298"/>
            <a:ext cx="2096898" cy="989152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13"/>
          <p:cNvSpPr/>
          <p:nvPr/>
        </p:nvSpPr>
        <p:spPr>
          <a:xfrm rot="5400000">
            <a:off x="121363" y="3132963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13"/>
          <p:cNvSpPr/>
          <p:nvPr/>
        </p:nvSpPr>
        <p:spPr>
          <a:xfrm rot="5400000">
            <a:off x="993813" y="264713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13"/>
          <p:cNvSpPr/>
          <p:nvPr/>
        </p:nvSpPr>
        <p:spPr>
          <a:xfrm rot="5400000">
            <a:off x="540138" y="1290438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13"/>
          <p:cNvSpPr/>
          <p:nvPr/>
        </p:nvSpPr>
        <p:spPr>
          <a:xfrm rot="5400000">
            <a:off x="441438" y="2700513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13"/>
          <p:cNvSpPr/>
          <p:nvPr/>
        </p:nvSpPr>
        <p:spPr>
          <a:xfrm rot="5532439">
            <a:off x="6598811" y="1897536"/>
            <a:ext cx="4818716" cy="780968"/>
          </a:xfrm>
          <a:custGeom>
            <a:avLst/>
            <a:gdLst/>
            <a:ahLst/>
            <a:cxnLst/>
            <a:rect l="l" t="t" r="r" b="b"/>
            <a:pathLst>
              <a:path w="79484" h="14785" extrusionOk="0">
                <a:moveTo>
                  <a:pt x="64823" y="0"/>
                </a:moveTo>
                <a:cubicBezTo>
                  <a:pt x="56730" y="0"/>
                  <a:pt x="48629" y="357"/>
                  <a:pt x="40537" y="566"/>
                </a:cubicBezTo>
                <a:cubicBezTo>
                  <a:pt x="32882" y="767"/>
                  <a:pt x="25204" y="856"/>
                  <a:pt x="17548" y="856"/>
                </a:cubicBezTo>
                <a:lnTo>
                  <a:pt x="6188" y="856"/>
                </a:lnTo>
                <a:cubicBezTo>
                  <a:pt x="5806" y="856"/>
                  <a:pt x="5327" y="841"/>
                  <a:pt x="4808" y="841"/>
                </a:cubicBezTo>
                <a:cubicBezTo>
                  <a:pt x="2720" y="841"/>
                  <a:pt x="0" y="1085"/>
                  <a:pt x="519" y="3534"/>
                </a:cubicBezTo>
                <a:cubicBezTo>
                  <a:pt x="1166" y="6614"/>
                  <a:pt x="4269" y="9560"/>
                  <a:pt x="6746" y="11190"/>
                </a:cubicBezTo>
                <a:cubicBezTo>
                  <a:pt x="10540" y="13712"/>
                  <a:pt x="15160" y="14738"/>
                  <a:pt x="19713" y="14783"/>
                </a:cubicBezTo>
                <a:cubicBezTo>
                  <a:pt x="19807" y="14784"/>
                  <a:pt x="19901" y="14784"/>
                  <a:pt x="19995" y="14784"/>
                </a:cubicBezTo>
                <a:cubicBezTo>
                  <a:pt x="22334" y="14784"/>
                  <a:pt x="24671" y="14518"/>
                  <a:pt x="26967" y="14024"/>
                </a:cubicBezTo>
                <a:cubicBezTo>
                  <a:pt x="29891" y="13377"/>
                  <a:pt x="32703" y="12350"/>
                  <a:pt x="35515" y="11324"/>
                </a:cubicBezTo>
                <a:cubicBezTo>
                  <a:pt x="42724" y="8712"/>
                  <a:pt x="50045" y="6235"/>
                  <a:pt x="57633" y="5141"/>
                </a:cubicBezTo>
                <a:cubicBezTo>
                  <a:pt x="61727" y="4546"/>
                  <a:pt x="65864" y="4360"/>
                  <a:pt x="70011" y="4360"/>
                </a:cubicBezTo>
                <a:cubicBezTo>
                  <a:pt x="73167" y="4360"/>
                  <a:pt x="76330" y="4468"/>
                  <a:pt x="79484" y="4583"/>
                </a:cubicBezTo>
                <a:cubicBezTo>
                  <a:pt x="79461" y="3222"/>
                  <a:pt x="79439" y="1860"/>
                  <a:pt x="79439" y="499"/>
                </a:cubicBezTo>
                <a:cubicBezTo>
                  <a:pt x="74572" y="130"/>
                  <a:pt x="69699" y="0"/>
                  <a:pt x="648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13"/>
          <p:cNvSpPr/>
          <p:nvPr/>
        </p:nvSpPr>
        <p:spPr>
          <a:xfrm rot="5400000">
            <a:off x="7811366" y="2920743"/>
            <a:ext cx="2393629" cy="966464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13"/>
          <p:cNvSpPr/>
          <p:nvPr/>
        </p:nvSpPr>
        <p:spPr>
          <a:xfrm rot="-5400000">
            <a:off x="7826590" y="3732336"/>
            <a:ext cx="2096898" cy="989152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13"/>
          <p:cNvSpPr/>
          <p:nvPr/>
        </p:nvSpPr>
        <p:spPr>
          <a:xfrm rot="-5400000">
            <a:off x="8965800" y="1844324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13"/>
          <p:cNvSpPr/>
          <p:nvPr/>
        </p:nvSpPr>
        <p:spPr>
          <a:xfrm rot="-5400000">
            <a:off x="8612125" y="3751649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13"/>
          <p:cNvSpPr/>
          <p:nvPr/>
        </p:nvSpPr>
        <p:spPr>
          <a:xfrm rot="-5400000">
            <a:off x="8710825" y="2341574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13"/>
          <p:cNvSpPr/>
          <p:nvPr/>
        </p:nvSpPr>
        <p:spPr>
          <a:xfrm rot="-5400000">
            <a:off x="8158450" y="4777374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49">
    <p:spTree>
      <p:nvGrpSpPr>
        <p:cNvPr id="1" name="Shape 9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7" name="Google Shape;957;p64"/>
          <p:cNvSpPr/>
          <p:nvPr/>
        </p:nvSpPr>
        <p:spPr>
          <a:xfrm rot="10800000">
            <a:off x="2251306" y="-128"/>
            <a:ext cx="4462873" cy="1059925"/>
          </a:xfrm>
          <a:custGeom>
            <a:avLst/>
            <a:gdLst/>
            <a:ahLst/>
            <a:cxnLst/>
            <a:rect l="l" t="t" r="r" b="b"/>
            <a:pathLst>
              <a:path w="283357" h="76391" extrusionOk="0">
                <a:moveTo>
                  <a:pt x="0" y="76391"/>
                </a:moveTo>
                <a:cubicBezTo>
                  <a:pt x="0" y="76391"/>
                  <a:pt x="7446" y="11303"/>
                  <a:pt x="69809" y="27459"/>
                </a:cubicBezTo>
                <a:cubicBezTo>
                  <a:pt x="163419" y="51659"/>
                  <a:pt x="141479" y="1"/>
                  <a:pt x="215011" y="3524"/>
                </a:cubicBezTo>
                <a:cubicBezTo>
                  <a:pt x="283357" y="6716"/>
                  <a:pt x="283024" y="76391"/>
                  <a:pt x="283024" y="7639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8" name="Google Shape;958;p64"/>
          <p:cNvSpPr/>
          <p:nvPr/>
        </p:nvSpPr>
        <p:spPr>
          <a:xfrm rot="10799504" flipH="1">
            <a:off x="-6750" y="531"/>
            <a:ext cx="9154265" cy="812300"/>
          </a:xfrm>
          <a:custGeom>
            <a:avLst/>
            <a:gdLst/>
            <a:ahLst/>
            <a:cxnLst/>
            <a:rect l="l" t="t" r="r" b="b"/>
            <a:pathLst>
              <a:path w="264364" h="43920" extrusionOk="0">
                <a:moveTo>
                  <a:pt x="219423" y="1"/>
                </a:moveTo>
                <a:cubicBezTo>
                  <a:pt x="218735" y="1"/>
                  <a:pt x="218026" y="14"/>
                  <a:pt x="217297" y="39"/>
                </a:cubicBezTo>
                <a:cubicBezTo>
                  <a:pt x="193855" y="856"/>
                  <a:pt x="190998" y="14255"/>
                  <a:pt x="172689" y="14255"/>
                </a:cubicBezTo>
                <a:cubicBezTo>
                  <a:pt x="167988" y="14255"/>
                  <a:pt x="162268" y="13372"/>
                  <a:pt x="154919" y="11165"/>
                </a:cubicBezTo>
                <a:cubicBezTo>
                  <a:pt x="146746" y="8716"/>
                  <a:pt x="139552" y="7721"/>
                  <a:pt x="133072" y="7721"/>
                </a:cubicBezTo>
                <a:cubicBezTo>
                  <a:pt x="104893" y="7721"/>
                  <a:pt x="90210" y="26543"/>
                  <a:pt x="67183" y="26543"/>
                </a:cubicBezTo>
                <a:cubicBezTo>
                  <a:pt x="66131" y="26543"/>
                  <a:pt x="65061" y="26504"/>
                  <a:pt x="63971" y="26422"/>
                </a:cubicBezTo>
                <a:cubicBezTo>
                  <a:pt x="34457" y="24207"/>
                  <a:pt x="42828" y="9572"/>
                  <a:pt x="0" y="5305"/>
                </a:cubicBezTo>
                <a:lnTo>
                  <a:pt x="0" y="43920"/>
                </a:lnTo>
                <a:lnTo>
                  <a:pt x="264364" y="43920"/>
                </a:lnTo>
                <a:lnTo>
                  <a:pt x="264364" y="9491"/>
                </a:lnTo>
                <a:cubicBezTo>
                  <a:pt x="261782" y="9924"/>
                  <a:pt x="259493" y="10114"/>
                  <a:pt x="257424" y="10114"/>
                </a:cubicBezTo>
                <a:cubicBezTo>
                  <a:pt x="242345" y="10114"/>
                  <a:pt x="238978" y="1"/>
                  <a:pt x="21942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9" name="Google Shape;959;p64"/>
          <p:cNvSpPr/>
          <p:nvPr/>
        </p:nvSpPr>
        <p:spPr>
          <a:xfrm rot="-10799504">
            <a:off x="236" y="485"/>
            <a:ext cx="9154265" cy="865690"/>
          </a:xfrm>
          <a:custGeom>
            <a:avLst/>
            <a:gdLst/>
            <a:ahLst/>
            <a:cxnLst/>
            <a:rect l="l" t="t" r="r" b="b"/>
            <a:pathLst>
              <a:path w="264364" h="40820" extrusionOk="0">
                <a:moveTo>
                  <a:pt x="224094" y="1"/>
                </a:moveTo>
                <a:cubicBezTo>
                  <a:pt x="221694" y="1"/>
                  <a:pt x="219079" y="167"/>
                  <a:pt x="216217" y="530"/>
                </a:cubicBezTo>
                <a:cubicBezTo>
                  <a:pt x="190574" y="3768"/>
                  <a:pt x="189388" y="22268"/>
                  <a:pt x="168921" y="22268"/>
                </a:cubicBezTo>
                <a:cubicBezTo>
                  <a:pt x="166175" y="22268"/>
                  <a:pt x="163082" y="21935"/>
                  <a:pt x="159536" y="21188"/>
                </a:cubicBezTo>
                <a:cubicBezTo>
                  <a:pt x="147862" y="18719"/>
                  <a:pt x="138271" y="17735"/>
                  <a:pt x="130168" y="17735"/>
                </a:cubicBezTo>
                <a:cubicBezTo>
                  <a:pt x="98424" y="17735"/>
                  <a:pt x="89504" y="32828"/>
                  <a:pt x="67530" y="32828"/>
                </a:cubicBezTo>
                <a:cubicBezTo>
                  <a:pt x="66466" y="32828"/>
                  <a:pt x="65371" y="32792"/>
                  <a:pt x="64241" y="32718"/>
                </a:cubicBezTo>
                <a:cubicBezTo>
                  <a:pt x="34727" y="30801"/>
                  <a:pt x="42828" y="18541"/>
                  <a:pt x="0" y="14842"/>
                </a:cubicBezTo>
                <a:lnTo>
                  <a:pt x="0" y="40819"/>
                </a:lnTo>
                <a:lnTo>
                  <a:pt x="264364" y="40819"/>
                </a:lnTo>
                <a:lnTo>
                  <a:pt x="264364" y="17785"/>
                </a:lnTo>
                <a:cubicBezTo>
                  <a:pt x="250431" y="15121"/>
                  <a:pt x="247008" y="1"/>
                  <a:pt x="22409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0" name="Google Shape;960;p64"/>
          <p:cNvSpPr/>
          <p:nvPr/>
        </p:nvSpPr>
        <p:spPr>
          <a:xfrm rot="-4555973" flipH="1">
            <a:off x="4908829" y="2657012"/>
            <a:ext cx="1457076" cy="4557441"/>
          </a:xfrm>
          <a:custGeom>
            <a:avLst/>
            <a:gdLst/>
            <a:ahLst/>
            <a:cxnLst/>
            <a:rect l="l" t="t" r="r" b="b"/>
            <a:pathLst>
              <a:path w="184937" h="139852" extrusionOk="0">
                <a:moveTo>
                  <a:pt x="59024" y="1"/>
                </a:moveTo>
                <a:cubicBezTo>
                  <a:pt x="37702" y="1"/>
                  <a:pt x="17942" y="12858"/>
                  <a:pt x="11925" y="32587"/>
                </a:cubicBezTo>
                <a:cubicBezTo>
                  <a:pt x="1" y="71595"/>
                  <a:pt x="35681" y="113191"/>
                  <a:pt x="79310" y="130384"/>
                </a:cubicBezTo>
                <a:cubicBezTo>
                  <a:pt x="95983" y="136984"/>
                  <a:pt x="112612" y="139851"/>
                  <a:pt x="127490" y="139851"/>
                </a:cubicBezTo>
                <a:cubicBezTo>
                  <a:pt x="160532" y="139851"/>
                  <a:pt x="184937" y="125708"/>
                  <a:pt x="182005" y="106905"/>
                </a:cubicBezTo>
                <a:cubicBezTo>
                  <a:pt x="175997" y="67251"/>
                  <a:pt x="140409" y="105334"/>
                  <a:pt x="114805" y="42848"/>
                </a:cubicBezTo>
                <a:cubicBezTo>
                  <a:pt x="102395" y="12395"/>
                  <a:pt x="79957" y="1"/>
                  <a:pt x="59024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1" name="Google Shape;961;p64"/>
          <p:cNvSpPr/>
          <p:nvPr/>
        </p:nvSpPr>
        <p:spPr>
          <a:xfrm rot="10800000" flipH="1">
            <a:off x="1" y="4443074"/>
            <a:ext cx="9154264" cy="836745"/>
          </a:xfrm>
          <a:custGeom>
            <a:avLst/>
            <a:gdLst/>
            <a:ahLst/>
            <a:cxnLst/>
            <a:rect l="l" t="t" r="r" b="b"/>
            <a:pathLst>
              <a:path w="264364" h="48804" extrusionOk="0">
                <a:moveTo>
                  <a:pt x="0" y="1"/>
                </a:moveTo>
                <a:lnTo>
                  <a:pt x="0" y="34052"/>
                </a:lnTo>
                <a:cubicBezTo>
                  <a:pt x="3219" y="35165"/>
                  <a:pt x="6028" y="35625"/>
                  <a:pt x="8547" y="35625"/>
                </a:cubicBezTo>
                <a:cubicBezTo>
                  <a:pt x="20567" y="35625"/>
                  <a:pt x="25980" y="25146"/>
                  <a:pt x="37813" y="25146"/>
                </a:cubicBezTo>
                <a:cubicBezTo>
                  <a:pt x="42388" y="25146"/>
                  <a:pt x="47922" y="26712"/>
                  <a:pt x="55168" y="31055"/>
                </a:cubicBezTo>
                <a:cubicBezTo>
                  <a:pt x="70462" y="40234"/>
                  <a:pt x="80176" y="48502"/>
                  <a:pt x="91777" y="48502"/>
                </a:cubicBezTo>
                <a:cubicBezTo>
                  <a:pt x="98366" y="48502"/>
                  <a:pt x="105563" y="45836"/>
                  <a:pt x="114738" y="39155"/>
                </a:cubicBezTo>
                <a:cubicBezTo>
                  <a:pt x="122916" y="33205"/>
                  <a:pt x="129075" y="31386"/>
                  <a:pt x="134351" y="31386"/>
                </a:cubicBezTo>
                <a:cubicBezTo>
                  <a:pt x="142654" y="31386"/>
                  <a:pt x="148772" y="35892"/>
                  <a:pt x="157136" y="35892"/>
                </a:cubicBezTo>
                <a:cubicBezTo>
                  <a:pt x="163427" y="35892"/>
                  <a:pt x="170988" y="33343"/>
                  <a:pt x="181706" y="24412"/>
                </a:cubicBezTo>
                <a:cubicBezTo>
                  <a:pt x="184794" y="21838"/>
                  <a:pt x="187774" y="20762"/>
                  <a:pt x="190680" y="20762"/>
                </a:cubicBezTo>
                <a:cubicBezTo>
                  <a:pt x="205031" y="20762"/>
                  <a:pt x="217584" y="46994"/>
                  <a:pt x="232473" y="48634"/>
                </a:cubicBezTo>
                <a:cubicBezTo>
                  <a:pt x="233525" y="48749"/>
                  <a:pt x="234513" y="48803"/>
                  <a:pt x="235446" y="48803"/>
                </a:cubicBezTo>
                <a:cubicBezTo>
                  <a:pt x="246713" y="48803"/>
                  <a:pt x="250150" y="40916"/>
                  <a:pt x="264364" y="38048"/>
                </a:cubicBezTo>
                <a:lnTo>
                  <a:pt x="264364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2" name="Google Shape;962;p64"/>
          <p:cNvSpPr/>
          <p:nvPr/>
        </p:nvSpPr>
        <p:spPr>
          <a:xfrm rot="10800000" flipH="1">
            <a:off x="-6750" y="4366693"/>
            <a:ext cx="9161260" cy="917583"/>
          </a:xfrm>
          <a:custGeom>
            <a:avLst/>
            <a:gdLst/>
            <a:ahLst/>
            <a:cxnLst/>
            <a:rect l="l" t="t" r="r" b="b"/>
            <a:pathLst>
              <a:path w="264337" h="53519" extrusionOk="0">
                <a:moveTo>
                  <a:pt x="0" y="0"/>
                </a:moveTo>
                <a:lnTo>
                  <a:pt x="0" y="15527"/>
                </a:lnTo>
                <a:cubicBezTo>
                  <a:pt x="1926" y="15152"/>
                  <a:pt x="3735" y="14976"/>
                  <a:pt x="5438" y="14976"/>
                </a:cubicBezTo>
                <a:cubicBezTo>
                  <a:pt x="30663" y="14976"/>
                  <a:pt x="32875" y="53519"/>
                  <a:pt x="53900" y="53519"/>
                </a:cubicBezTo>
                <a:cubicBezTo>
                  <a:pt x="54445" y="53519"/>
                  <a:pt x="55002" y="53493"/>
                  <a:pt x="55573" y="53440"/>
                </a:cubicBezTo>
                <a:cubicBezTo>
                  <a:pt x="76094" y="51555"/>
                  <a:pt x="75382" y="25592"/>
                  <a:pt x="95618" y="25592"/>
                </a:cubicBezTo>
                <a:cubicBezTo>
                  <a:pt x="98284" y="25592"/>
                  <a:pt x="101312" y="26042"/>
                  <a:pt x="104800" y="27057"/>
                </a:cubicBezTo>
                <a:cubicBezTo>
                  <a:pt x="116474" y="30462"/>
                  <a:pt x="126065" y="31818"/>
                  <a:pt x="134168" y="31818"/>
                </a:cubicBezTo>
                <a:cubicBezTo>
                  <a:pt x="165913" y="31818"/>
                  <a:pt x="174833" y="11001"/>
                  <a:pt x="196809" y="11001"/>
                </a:cubicBezTo>
                <a:cubicBezTo>
                  <a:pt x="197872" y="11001"/>
                  <a:pt x="198967" y="11050"/>
                  <a:pt x="200095" y="11152"/>
                </a:cubicBezTo>
                <a:cubicBezTo>
                  <a:pt x="229610" y="13799"/>
                  <a:pt x="221509" y="30730"/>
                  <a:pt x="264337" y="35806"/>
                </a:cubicBezTo>
                <a:lnTo>
                  <a:pt x="264337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3" name="Google Shape;963;p64"/>
          <p:cNvSpPr/>
          <p:nvPr/>
        </p:nvSpPr>
        <p:spPr>
          <a:xfrm rot="5400000">
            <a:off x="8226781" y="4253431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4" name="Google Shape;964;p64"/>
          <p:cNvSpPr/>
          <p:nvPr/>
        </p:nvSpPr>
        <p:spPr>
          <a:xfrm rot="5400000">
            <a:off x="2775969" y="4375819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5" name="Google Shape;965;p64"/>
          <p:cNvSpPr/>
          <p:nvPr/>
        </p:nvSpPr>
        <p:spPr>
          <a:xfrm rot="-5400000">
            <a:off x="6531806" y="4154869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6" name="Google Shape;966;p64"/>
          <p:cNvSpPr/>
          <p:nvPr/>
        </p:nvSpPr>
        <p:spPr>
          <a:xfrm rot="5400000">
            <a:off x="420981" y="3913306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7" name="Google Shape;967;p64"/>
          <p:cNvSpPr/>
          <p:nvPr/>
        </p:nvSpPr>
        <p:spPr>
          <a:xfrm rot="5400000">
            <a:off x="7233206" y="816606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8" name="Google Shape;968;p64"/>
          <p:cNvSpPr/>
          <p:nvPr/>
        </p:nvSpPr>
        <p:spPr>
          <a:xfrm rot="5400000">
            <a:off x="5881019" y="716544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9" name="Google Shape;969;p64"/>
          <p:cNvSpPr/>
          <p:nvPr/>
        </p:nvSpPr>
        <p:spPr>
          <a:xfrm rot="5400000">
            <a:off x="2521581" y="664081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50">
    <p:spTree>
      <p:nvGrpSpPr>
        <p:cNvPr id="1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65"/>
          <p:cNvSpPr/>
          <p:nvPr/>
        </p:nvSpPr>
        <p:spPr>
          <a:xfrm rot="10800000" flipH="1">
            <a:off x="1206036" y="4410874"/>
            <a:ext cx="3936983" cy="732774"/>
          </a:xfrm>
          <a:custGeom>
            <a:avLst/>
            <a:gdLst/>
            <a:ahLst/>
            <a:cxnLst/>
            <a:rect l="l" t="t" r="r" b="b"/>
            <a:pathLst>
              <a:path w="299106" h="92815" extrusionOk="0">
                <a:moveTo>
                  <a:pt x="296744" y="0"/>
                </a:moveTo>
                <a:cubicBezTo>
                  <a:pt x="296744" y="0"/>
                  <a:pt x="299105" y="58876"/>
                  <a:pt x="213742" y="35045"/>
                </a:cubicBezTo>
                <a:cubicBezTo>
                  <a:pt x="149627" y="17191"/>
                  <a:pt x="133321" y="92815"/>
                  <a:pt x="82635" y="92815"/>
                </a:cubicBezTo>
                <a:cubicBezTo>
                  <a:pt x="45376" y="92815"/>
                  <a:pt x="1" y="70755"/>
                  <a:pt x="1350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2" name="Google Shape;972;p65"/>
          <p:cNvSpPr/>
          <p:nvPr/>
        </p:nvSpPr>
        <p:spPr>
          <a:xfrm flipH="1">
            <a:off x="3939637" y="98"/>
            <a:ext cx="5126677" cy="1295929"/>
          </a:xfrm>
          <a:custGeom>
            <a:avLst/>
            <a:gdLst/>
            <a:ahLst/>
            <a:cxnLst/>
            <a:rect l="l" t="t" r="r" b="b"/>
            <a:pathLst>
              <a:path w="299106" h="92815" extrusionOk="0">
                <a:moveTo>
                  <a:pt x="296744" y="0"/>
                </a:moveTo>
                <a:cubicBezTo>
                  <a:pt x="296744" y="0"/>
                  <a:pt x="299105" y="58876"/>
                  <a:pt x="213742" y="35045"/>
                </a:cubicBezTo>
                <a:cubicBezTo>
                  <a:pt x="149627" y="17191"/>
                  <a:pt x="133321" y="92815"/>
                  <a:pt x="82635" y="92815"/>
                </a:cubicBezTo>
                <a:cubicBezTo>
                  <a:pt x="45376" y="92815"/>
                  <a:pt x="1" y="70755"/>
                  <a:pt x="1350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3" name="Google Shape;973;p65"/>
          <p:cNvSpPr/>
          <p:nvPr/>
        </p:nvSpPr>
        <p:spPr>
          <a:xfrm rot="10800000">
            <a:off x="-1374513" y="4141676"/>
            <a:ext cx="5735030" cy="1001972"/>
          </a:xfrm>
          <a:custGeom>
            <a:avLst/>
            <a:gdLst/>
            <a:ahLst/>
            <a:cxnLst/>
            <a:rect l="l" t="t" r="r" b="b"/>
            <a:pathLst>
              <a:path w="295582" h="107710" extrusionOk="0">
                <a:moveTo>
                  <a:pt x="3890" y="648"/>
                </a:moveTo>
                <a:cubicBezTo>
                  <a:pt x="3890" y="648"/>
                  <a:pt x="1" y="60607"/>
                  <a:pt x="64065" y="49263"/>
                </a:cubicBezTo>
                <a:cubicBezTo>
                  <a:pt x="132883" y="37164"/>
                  <a:pt x="123484" y="107710"/>
                  <a:pt x="183551" y="107710"/>
                </a:cubicBezTo>
                <a:cubicBezTo>
                  <a:pt x="232814" y="107710"/>
                  <a:pt x="209155" y="40513"/>
                  <a:pt x="252368" y="34787"/>
                </a:cubicBezTo>
                <a:cubicBezTo>
                  <a:pt x="295582" y="29061"/>
                  <a:pt x="285751" y="0"/>
                  <a:pt x="28575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4" name="Google Shape;974;p65"/>
          <p:cNvSpPr/>
          <p:nvPr/>
        </p:nvSpPr>
        <p:spPr>
          <a:xfrm rot="10800000" flipH="1">
            <a:off x="5013459" y="204"/>
            <a:ext cx="4130832" cy="1472837"/>
          </a:xfrm>
          <a:custGeom>
            <a:avLst/>
            <a:gdLst/>
            <a:ahLst/>
            <a:cxnLst/>
            <a:rect l="l" t="t" r="r" b="b"/>
            <a:pathLst>
              <a:path w="285673" h="154588" extrusionOk="0">
                <a:moveTo>
                  <a:pt x="2715" y="154588"/>
                </a:moveTo>
                <a:cubicBezTo>
                  <a:pt x="2715" y="154588"/>
                  <a:pt x="0" y="113633"/>
                  <a:pt x="45298" y="113633"/>
                </a:cubicBezTo>
                <a:cubicBezTo>
                  <a:pt x="90596" y="113633"/>
                  <a:pt x="125888" y="112160"/>
                  <a:pt x="135972" y="50651"/>
                </a:cubicBezTo>
                <a:cubicBezTo>
                  <a:pt x="144194" y="621"/>
                  <a:pt x="221914" y="1"/>
                  <a:pt x="238978" y="40955"/>
                </a:cubicBezTo>
                <a:cubicBezTo>
                  <a:pt x="255965" y="81987"/>
                  <a:pt x="285673" y="81987"/>
                  <a:pt x="285673" y="81987"/>
                </a:cubicBezTo>
                <a:lnTo>
                  <a:pt x="285673" y="1545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5" name="Google Shape;975;p65"/>
          <p:cNvSpPr/>
          <p:nvPr/>
        </p:nvSpPr>
        <p:spPr>
          <a:xfrm rot="10800000">
            <a:off x="5628786" y="490"/>
            <a:ext cx="3515148" cy="1472658"/>
          </a:xfrm>
          <a:custGeom>
            <a:avLst/>
            <a:gdLst/>
            <a:ahLst/>
            <a:cxnLst/>
            <a:rect l="l" t="t" r="r" b="b"/>
            <a:pathLst>
              <a:path w="305002" h="196093" extrusionOk="0">
                <a:moveTo>
                  <a:pt x="0" y="27686"/>
                </a:moveTo>
                <a:cubicBezTo>
                  <a:pt x="0" y="27686"/>
                  <a:pt x="68206" y="0"/>
                  <a:pt x="88558" y="59039"/>
                </a:cubicBezTo>
                <a:cubicBezTo>
                  <a:pt x="108910" y="118077"/>
                  <a:pt x="211769" y="29244"/>
                  <a:pt x="211769" y="120186"/>
                </a:cubicBezTo>
                <a:cubicBezTo>
                  <a:pt x="211769" y="172257"/>
                  <a:pt x="305002" y="135404"/>
                  <a:pt x="280800" y="196092"/>
                </a:cubicBezTo>
                <a:lnTo>
                  <a:pt x="0" y="196092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6" name="Google Shape;976;p65"/>
          <p:cNvSpPr/>
          <p:nvPr/>
        </p:nvSpPr>
        <p:spPr>
          <a:xfrm rot="10800000" flipH="1">
            <a:off x="-77156" y="4263470"/>
            <a:ext cx="3937105" cy="880179"/>
          </a:xfrm>
          <a:custGeom>
            <a:avLst/>
            <a:gdLst/>
            <a:ahLst/>
            <a:cxnLst/>
            <a:rect l="l" t="t" r="r" b="b"/>
            <a:pathLst>
              <a:path w="294198" h="130204" extrusionOk="0">
                <a:moveTo>
                  <a:pt x="283570" y="0"/>
                </a:moveTo>
                <a:cubicBezTo>
                  <a:pt x="283570" y="0"/>
                  <a:pt x="294198" y="57826"/>
                  <a:pt x="203889" y="45181"/>
                </a:cubicBezTo>
                <a:cubicBezTo>
                  <a:pt x="141812" y="36461"/>
                  <a:pt x="157999" y="89109"/>
                  <a:pt x="113581" y="109929"/>
                </a:cubicBezTo>
                <a:cubicBezTo>
                  <a:pt x="70252" y="130203"/>
                  <a:pt x="37442" y="67963"/>
                  <a:pt x="0" y="114071"/>
                </a:cubicBezTo>
                <a:lnTo>
                  <a:pt x="0" y="436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7" name="Google Shape;977;p65"/>
          <p:cNvSpPr/>
          <p:nvPr/>
        </p:nvSpPr>
        <p:spPr>
          <a:xfrm>
            <a:off x="1958250" y="4072025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8" name="Google Shape;978;p65"/>
          <p:cNvSpPr/>
          <p:nvPr/>
        </p:nvSpPr>
        <p:spPr>
          <a:xfrm>
            <a:off x="285300" y="3855625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9" name="Google Shape;979;p65"/>
          <p:cNvSpPr/>
          <p:nvPr/>
        </p:nvSpPr>
        <p:spPr>
          <a:xfrm>
            <a:off x="4522800" y="4892750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0" name="Google Shape;980;p65"/>
          <p:cNvSpPr/>
          <p:nvPr/>
        </p:nvSpPr>
        <p:spPr>
          <a:xfrm rot="10800000" flipH="1">
            <a:off x="6363775" y="1132525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1" name="Google Shape;981;p65"/>
          <p:cNvSpPr/>
          <p:nvPr/>
        </p:nvSpPr>
        <p:spPr>
          <a:xfrm rot="10800000" flipH="1">
            <a:off x="8271400" y="1341500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2" name="Google Shape;982;p65"/>
          <p:cNvSpPr/>
          <p:nvPr/>
        </p:nvSpPr>
        <p:spPr>
          <a:xfrm rot="10800000" flipH="1">
            <a:off x="4360525" y="323375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51">
    <p:spTree>
      <p:nvGrpSpPr>
        <p:cNvPr id="1" name="Shape 9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4" name="Google Shape;984;p66"/>
          <p:cNvSpPr/>
          <p:nvPr/>
        </p:nvSpPr>
        <p:spPr>
          <a:xfrm rot="-5400000" flipH="1">
            <a:off x="7050252" y="2575411"/>
            <a:ext cx="2443246" cy="939991"/>
          </a:xfrm>
          <a:custGeom>
            <a:avLst/>
            <a:gdLst/>
            <a:ahLst/>
            <a:cxnLst/>
            <a:rect l="l" t="t" r="r" b="b"/>
            <a:pathLst>
              <a:path w="283357" h="76391" extrusionOk="0">
                <a:moveTo>
                  <a:pt x="0" y="76391"/>
                </a:moveTo>
                <a:cubicBezTo>
                  <a:pt x="0" y="76391"/>
                  <a:pt x="7446" y="11303"/>
                  <a:pt x="69809" y="27459"/>
                </a:cubicBezTo>
                <a:cubicBezTo>
                  <a:pt x="163419" y="51659"/>
                  <a:pt x="141479" y="1"/>
                  <a:pt x="215011" y="3524"/>
                </a:cubicBezTo>
                <a:cubicBezTo>
                  <a:pt x="283357" y="6716"/>
                  <a:pt x="283024" y="76391"/>
                  <a:pt x="283024" y="7639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5" name="Google Shape;985;p66"/>
          <p:cNvSpPr/>
          <p:nvPr/>
        </p:nvSpPr>
        <p:spPr>
          <a:xfrm rot="-5399497">
            <a:off x="6325430" y="1701197"/>
            <a:ext cx="4515337" cy="1121168"/>
          </a:xfrm>
          <a:custGeom>
            <a:avLst/>
            <a:gdLst/>
            <a:ahLst/>
            <a:cxnLst/>
            <a:rect l="l" t="t" r="r" b="b"/>
            <a:pathLst>
              <a:path w="264364" h="43920" extrusionOk="0">
                <a:moveTo>
                  <a:pt x="219423" y="1"/>
                </a:moveTo>
                <a:cubicBezTo>
                  <a:pt x="218735" y="1"/>
                  <a:pt x="218026" y="14"/>
                  <a:pt x="217297" y="39"/>
                </a:cubicBezTo>
                <a:cubicBezTo>
                  <a:pt x="193855" y="856"/>
                  <a:pt x="190998" y="14255"/>
                  <a:pt x="172689" y="14255"/>
                </a:cubicBezTo>
                <a:cubicBezTo>
                  <a:pt x="167988" y="14255"/>
                  <a:pt x="162268" y="13372"/>
                  <a:pt x="154919" y="11165"/>
                </a:cubicBezTo>
                <a:cubicBezTo>
                  <a:pt x="146746" y="8716"/>
                  <a:pt x="139552" y="7721"/>
                  <a:pt x="133072" y="7721"/>
                </a:cubicBezTo>
                <a:cubicBezTo>
                  <a:pt x="104893" y="7721"/>
                  <a:pt x="90210" y="26543"/>
                  <a:pt x="67183" y="26543"/>
                </a:cubicBezTo>
                <a:cubicBezTo>
                  <a:pt x="66131" y="26543"/>
                  <a:pt x="65061" y="26504"/>
                  <a:pt x="63971" y="26422"/>
                </a:cubicBezTo>
                <a:cubicBezTo>
                  <a:pt x="34457" y="24207"/>
                  <a:pt x="42828" y="9572"/>
                  <a:pt x="0" y="5305"/>
                </a:cubicBezTo>
                <a:lnTo>
                  <a:pt x="0" y="43920"/>
                </a:lnTo>
                <a:lnTo>
                  <a:pt x="264364" y="43920"/>
                </a:lnTo>
                <a:lnTo>
                  <a:pt x="264364" y="9491"/>
                </a:lnTo>
                <a:cubicBezTo>
                  <a:pt x="261782" y="9924"/>
                  <a:pt x="259493" y="10114"/>
                  <a:pt x="257424" y="10114"/>
                </a:cubicBezTo>
                <a:cubicBezTo>
                  <a:pt x="242345" y="10114"/>
                  <a:pt x="238978" y="1"/>
                  <a:pt x="21942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6" name="Google Shape;986;p66"/>
          <p:cNvSpPr/>
          <p:nvPr/>
        </p:nvSpPr>
        <p:spPr>
          <a:xfrm rot="-5400440" flipH="1">
            <a:off x="5965428" y="1974301"/>
            <a:ext cx="5161707" cy="1194801"/>
          </a:xfrm>
          <a:custGeom>
            <a:avLst/>
            <a:gdLst/>
            <a:ahLst/>
            <a:cxnLst/>
            <a:rect l="l" t="t" r="r" b="b"/>
            <a:pathLst>
              <a:path w="264364" h="40820" extrusionOk="0">
                <a:moveTo>
                  <a:pt x="224094" y="1"/>
                </a:moveTo>
                <a:cubicBezTo>
                  <a:pt x="221694" y="1"/>
                  <a:pt x="219079" y="167"/>
                  <a:pt x="216217" y="530"/>
                </a:cubicBezTo>
                <a:cubicBezTo>
                  <a:pt x="190574" y="3768"/>
                  <a:pt x="189388" y="22268"/>
                  <a:pt x="168921" y="22268"/>
                </a:cubicBezTo>
                <a:cubicBezTo>
                  <a:pt x="166175" y="22268"/>
                  <a:pt x="163082" y="21935"/>
                  <a:pt x="159536" y="21188"/>
                </a:cubicBezTo>
                <a:cubicBezTo>
                  <a:pt x="147862" y="18719"/>
                  <a:pt x="138271" y="17735"/>
                  <a:pt x="130168" y="17735"/>
                </a:cubicBezTo>
                <a:cubicBezTo>
                  <a:pt x="98424" y="17735"/>
                  <a:pt x="89504" y="32828"/>
                  <a:pt x="67530" y="32828"/>
                </a:cubicBezTo>
                <a:cubicBezTo>
                  <a:pt x="66466" y="32828"/>
                  <a:pt x="65371" y="32792"/>
                  <a:pt x="64241" y="32718"/>
                </a:cubicBezTo>
                <a:cubicBezTo>
                  <a:pt x="34727" y="30801"/>
                  <a:pt x="42828" y="18541"/>
                  <a:pt x="0" y="14842"/>
                </a:cubicBezTo>
                <a:lnTo>
                  <a:pt x="0" y="40819"/>
                </a:lnTo>
                <a:lnTo>
                  <a:pt x="264364" y="40819"/>
                </a:lnTo>
                <a:lnTo>
                  <a:pt x="264364" y="17785"/>
                </a:lnTo>
                <a:cubicBezTo>
                  <a:pt x="250431" y="15121"/>
                  <a:pt x="247008" y="1"/>
                  <a:pt x="22409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7" name="Google Shape;987;p66"/>
          <p:cNvSpPr/>
          <p:nvPr/>
        </p:nvSpPr>
        <p:spPr>
          <a:xfrm rot="-5400000">
            <a:off x="-1791843" y="1811847"/>
            <a:ext cx="5127422" cy="1543736"/>
          </a:xfrm>
          <a:custGeom>
            <a:avLst/>
            <a:gdLst/>
            <a:ahLst/>
            <a:cxnLst/>
            <a:rect l="l" t="t" r="r" b="b"/>
            <a:pathLst>
              <a:path w="246008" h="61867" extrusionOk="0">
                <a:moveTo>
                  <a:pt x="1" y="0"/>
                </a:moveTo>
                <a:cubicBezTo>
                  <a:pt x="1" y="0"/>
                  <a:pt x="3900" y="44992"/>
                  <a:pt x="39194" y="57840"/>
                </a:cubicBezTo>
                <a:cubicBezTo>
                  <a:pt x="46974" y="60669"/>
                  <a:pt x="53930" y="61867"/>
                  <a:pt x="60240" y="61867"/>
                </a:cubicBezTo>
                <a:cubicBezTo>
                  <a:pt x="95172" y="61867"/>
                  <a:pt x="110319" y="25159"/>
                  <a:pt x="135837" y="25159"/>
                </a:cubicBezTo>
                <a:cubicBezTo>
                  <a:pt x="138295" y="25159"/>
                  <a:pt x="140849" y="25499"/>
                  <a:pt x="143526" y="26246"/>
                </a:cubicBezTo>
                <a:cubicBezTo>
                  <a:pt x="159260" y="30639"/>
                  <a:pt x="172714" y="32419"/>
                  <a:pt x="184185" y="32419"/>
                </a:cubicBezTo>
                <a:cubicBezTo>
                  <a:pt x="233145" y="32419"/>
                  <a:pt x="246008" y="0"/>
                  <a:pt x="24600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8" name="Google Shape;988;p66"/>
          <p:cNvSpPr/>
          <p:nvPr/>
        </p:nvSpPr>
        <p:spPr>
          <a:xfrm rot="-5400000">
            <a:off x="-1926425" y="1930649"/>
            <a:ext cx="5143202" cy="1290352"/>
          </a:xfrm>
          <a:custGeom>
            <a:avLst/>
            <a:gdLst/>
            <a:ahLst/>
            <a:cxnLst/>
            <a:rect l="l" t="t" r="r" b="b"/>
            <a:pathLst>
              <a:path w="264364" h="61984" extrusionOk="0">
                <a:moveTo>
                  <a:pt x="0" y="0"/>
                </a:moveTo>
                <a:lnTo>
                  <a:pt x="0" y="60406"/>
                </a:lnTo>
                <a:cubicBezTo>
                  <a:pt x="2845" y="61497"/>
                  <a:pt x="5907" y="61983"/>
                  <a:pt x="9094" y="61983"/>
                </a:cubicBezTo>
                <a:cubicBezTo>
                  <a:pt x="26664" y="61983"/>
                  <a:pt x="48053" y="47209"/>
                  <a:pt x="57950" y="37427"/>
                </a:cubicBezTo>
                <a:cubicBezTo>
                  <a:pt x="64434" y="31013"/>
                  <a:pt x="70724" y="28611"/>
                  <a:pt x="76592" y="28611"/>
                </a:cubicBezTo>
                <a:cubicBezTo>
                  <a:pt x="86364" y="28611"/>
                  <a:pt x="94966" y="35275"/>
                  <a:pt x="101344" y="41180"/>
                </a:cubicBezTo>
                <a:cubicBezTo>
                  <a:pt x="109706" y="48911"/>
                  <a:pt x="119411" y="51657"/>
                  <a:pt x="128732" y="51657"/>
                </a:cubicBezTo>
                <a:cubicBezTo>
                  <a:pt x="140963" y="51657"/>
                  <a:pt x="152533" y="46928"/>
                  <a:pt x="159536" y="42530"/>
                </a:cubicBezTo>
                <a:cubicBezTo>
                  <a:pt x="163971" y="39737"/>
                  <a:pt x="167611" y="38614"/>
                  <a:pt x="170732" y="38614"/>
                </a:cubicBezTo>
                <a:cubicBezTo>
                  <a:pt x="183490" y="38614"/>
                  <a:pt x="187572" y="57371"/>
                  <a:pt x="201829" y="57371"/>
                </a:cubicBezTo>
                <a:cubicBezTo>
                  <a:pt x="204682" y="57371"/>
                  <a:pt x="207942" y="56619"/>
                  <a:pt x="211761" y="54817"/>
                </a:cubicBezTo>
                <a:cubicBezTo>
                  <a:pt x="216023" y="52806"/>
                  <a:pt x="220035" y="52096"/>
                  <a:pt x="223864" y="52096"/>
                </a:cubicBezTo>
                <a:cubicBezTo>
                  <a:pt x="233065" y="52096"/>
                  <a:pt x="241204" y="56197"/>
                  <a:pt x="249202" y="56197"/>
                </a:cubicBezTo>
                <a:cubicBezTo>
                  <a:pt x="254235" y="56197"/>
                  <a:pt x="259212" y="54573"/>
                  <a:pt x="264364" y="49281"/>
                </a:cubicBezTo>
                <a:lnTo>
                  <a:pt x="264364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9" name="Google Shape;989;p66"/>
          <p:cNvSpPr/>
          <p:nvPr/>
        </p:nvSpPr>
        <p:spPr>
          <a:xfrm rot="-5400000" flipH="1">
            <a:off x="-1877527" y="1881640"/>
            <a:ext cx="5143337" cy="1388283"/>
          </a:xfrm>
          <a:custGeom>
            <a:avLst/>
            <a:gdLst/>
            <a:ahLst/>
            <a:cxnLst/>
            <a:rect l="l" t="t" r="r" b="b"/>
            <a:pathLst>
              <a:path w="264337" h="53519" extrusionOk="0">
                <a:moveTo>
                  <a:pt x="0" y="0"/>
                </a:moveTo>
                <a:lnTo>
                  <a:pt x="0" y="15527"/>
                </a:lnTo>
                <a:cubicBezTo>
                  <a:pt x="1926" y="15152"/>
                  <a:pt x="3735" y="14976"/>
                  <a:pt x="5438" y="14976"/>
                </a:cubicBezTo>
                <a:cubicBezTo>
                  <a:pt x="30663" y="14976"/>
                  <a:pt x="32875" y="53519"/>
                  <a:pt x="53900" y="53519"/>
                </a:cubicBezTo>
                <a:cubicBezTo>
                  <a:pt x="54445" y="53519"/>
                  <a:pt x="55002" y="53493"/>
                  <a:pt x="55573" y="53440"/>
                </a:cubicBezTo>
                <a:cubicBezTo>
                  <a:pt x="76094" y="51555"/>
                  <a:pt x="75382" y="25592"/>
                  <a:pt x="95618" y="25592"/>
                </a:cubicBezTo>
                <a:cubicBezTo>
                  <a:pt x="98284" y="25592"/>
                  <a:pt x="101312" y="26042"/>
                  <a:pt x="104800" y="27057"/>
                </a:cubicBezTo>
                <a:cubicBezTo>
                  <a:pt x="116474" y="30462"/>
                  <a:pt x="126065" y="31818"/>
                  <a:pt x="134168" y="31818"/>
                </a:cubicBezTo>
                <a:cubicBezTo>
                  <a:pt x="165913" y="31818"/>
                  <a:pt x="174833" y="11001"/>
                  <a:pt x="196809" y="11001"/>
                </a:cubicBezTo>
                <a:cubicBezTo>
                  <a:pt x="197872" y="11001"/>
                  <a:pt x="198967" y="11050"/>
                  <a:pt x="200095" y="11152"/>
                </a:cubicBezTo>
                <a:cubicBezTo>
                  <a:pt x="229610" y="13799"/>
                  <a:pt x="221509" y="30730"/>
                  <a:pt x="264337" y="35806"/>
                </a:cubicBezTo>
                <a:lnTo>
                  <a:pt x="264337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0" name="Google Shape;990;p66"/>
          <p:cNvSpPr/>
          <p:nvPr/>
        </p:nvSpPr>
        <p:spPr>
          <a:xfrm>
            <a:off x="1104550" y="2710300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1" name="Google Shape;991;p66"/>
          <p:cNvSpPr/>
          <p:nvPr/>
        </p:nvSpPr>
        <p:spPr>
          <a:xfrm>
            <a:off x="1553300" y="3452550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2" name="Google Shape;992;p66"/>
          <p:cNvSpPr/>
          <p:nvPr/>
        </p:nvSpPr>
        <p:spPr>
          <a:xfrm>
            <a:off x="804350" y="1051325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3" name="Google Shape;993;p66"/>
          <p:cNvSpPr/>
          <p:nvPr/>
        </p:nvSpPr>
        <p:spPr>
          <a:xfrm>
            <a:off x="1169650" y="4168325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4" name="Google Shape;994;p66"/>
          <p:cNvSpPr/>
          <p:nvPr/>
        </p:nvSpPr>
        <p:spPr>
          <a:xfrm>
            <a:off x="1520738" y="716900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5" name="Google Shape;995;p66"/>
          <p:cNvSpPr/>
          <p:nvPr/>
        </p:nvSpPr>
        <p:spPr>
          <a:xfrm rot="10800000" flipH="1">
            <a:off x="8332050" y="1975150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6" name="Google Shape;996;p66"/>
          <p:cNvSpPr/>
          <p:nvPr/>
        </p:nvSpPr>
        <p:spPr>
          <a:xfrm rot="10800000" flipH="1">
            <a:off x="7695850" y="1006475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7" name="Google Shape;997;p66"/>
          <p:cNvSpPr/>
          <p:nvPr/>
        </p:nvSpPr>
        <p:spPr>
          <a:xfrm rot="10800000" flipH="1">
            <a:off x="7794238" y="4492000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52">
    <p:spTree>
      <p:nvGrpSpPr>
        <p:cNvPr id="1" name="Shape 9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9" name="Google Shape;999;p67"/>
          <p:cNvSpPr/>
          <p:nvPr/>
        </p:nvSpPr>
        <p:spPr>
          <a:xfrm rot="-5911893" flipH="1">
            <a:off x="-358275" y="-757650"/>
            <a:ext cx="1679785" cy="2039064"/>
          </a:xfrm>
          <a:custGeom>
            <a:avLst/>
            <a:gdLst/>
            <a:ahLst/>
            <a:cxnLst/>
            <a:rect l="l" t="t" r="r" b="b"/>
            <a:pathLst>
              <a:path w="184937" h="139852" extrusionOk="0">
                <a:moveTo>
                  <a:pt x="59024" y="1"/>
                </a:moveTo>
                <a:cubicBezTo>
                  <a:pt x="37702" y="1"/>
                  <a:pt x="17942" y="12858"/>
                  <a:pt x="11925" y="32587"/>
                </a:cubicBezTo>
                <a:cubicBezTo>
                  <a:pt x="1" y="71595"/>
                  <a:pt x="35681" y="113191"/>
                  <a:pt x="79310" y="130384"/>
                </a:cubicBezTo>
                <a:cubicBezTo>
                  <a:pt x="95983" y="136984"/>
                  <a:pt x="112612" y="139851"/>
                  <a:pt x="127490" y="139851"/>
                </a:cubicBezTo>
                <a:cubicBezTo>
                  <a:pt x="160532" y="139851"/>
                  <a:pt x="184937" y="125708"/>
                  <a:pt x="182005" y="106905"/>
                </a:cubicBezTo>
                <a:cubicBezTo>
                  <a:pt x="175997" y="67251"/>
                  <a:pt x="140409" y="105334"/>
                  <a:pt x="114805" y="42848"/>
                </a:cubicBezTo>
                <a:cubicBezTo>
                  <a:pt x="102395" y="12395"/>
                  <a:pt x="79957" y="1"/>
                  <a:pt x="59024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0" name="Google Shape;1000;p67"/>
          <p:cNvSpPr/>
          <p:nvPr/>
        </p:nvSpPr>
        <p:spPr>
          <a:xfrm rot="-515846" flipH="1">
            <a:off x="-1764995" y="-321140"/>
            <a:ext cx="4858752" cy="984749"/>
          </a:xfrm>
          <a:custGeom>
            <a:avLst/>
            <a:gdLst/>
            <a:ahLst/>
            <a:cxnLst/>
            <a:rect l="l" t="t" r="r" b="b"/>
            <a:pathLst>
              <a:path w="264364" h="48804" extrusionOk="0">
                <a:moveTo>
                  <a:pt x="0" y="1"/>
                </a:moveTo>
                <a:lnTo>
                  <a:pt x="0" y="34052"/>
                </a:lnTo>
                <a:cubicBezTo>
                  <a:pt x="3219" y="35165"/>
                  <a:pt x="6028" y="35625"/>
                  <a:pt x="8547" y="35625"/>
                </a:cubicBezTo>
                <a:cubicBezTo>
                  <a:pt x="20567" y="35625"/>
                  <a:pt x="25980" y="25146"/>
                  <a:pt x="37813" y="25146"/>
                </a:cubicBezTo>
                <a:cubicBezTo>
                  <a:pt x="42388" y="25146"/>
                  <a:pt x="47922" y="26712"/>
                  <a:pt x="55168" y="31055"/>
                </a:cubicBezTo>
                <a:cubicBezTo>
                  <a:pt x="70462" y="40234"/>
                  <a:pt x="80176" y="48502"/>
                  <a:pt x="91777" y="48502"/>
                </a:cubicBezTo>
                <a:cubicBezTo>
                  <a:pt x="98366" y="48502"/>
                  <a:pt x="105563" y="45836"/>
                  <a:pt x="114738" y="39155"/>
                </a:cubicBezTo>
                <a:cubicBezTo>
                  <a:pt x="122916" y="33205"/>
                  <a:pt x="129075" y="31386"/>
                  <a:pt x="134351" y="31386"/>
                </a:cubicBezTo>
                <a:cubicBezTo>
                  <a:pt x="142654" y="31386"/>
                  <a:pt x="148772" y="35892"/>
                  <a:pt x="157136" y="35892"/>
                </a:cubicBezTo>
                <a:cubicBezTo>
                  <a:pt x="163427" y="35892"/>
                  <a:pt x="170988" y="33343"/>
                  <a:pt x="181706" y="24412"/>
                </a:cubicBezTo>
                <a:cubicBezTo>
                  <a:pt x="184794" y="21838"/>
                  <a:pt x="187774" y="20762"/>
                  <a:pt x="190680" y="20762"/>
                </a:cubicBezTo>
                <a:cubicBezTo>
                  <a:pt x="205031" y="20762"/>
                  <a:pt x="217584" y="46994"/>
                  <a:pt x="232473" y="48634"/>
                </a:cubicBezTo>
                <a:cubicBezTo>
                  <a:pt x="233525" y="48749"/>
                  <a:pt x="234513" y="48803"/>
                  <a:pt x="235446" y="48803"/>
                </a:cubicBezTo>
                <a:cubicBezTo>
                  <a:pt x="246713" y="48803"/>
                  <a:pt x="250150" y="40916"/>
                  <a:pt x="264364" y="38048"/>
                </a:cubicBezTo>
                <a:lnTo>
                  <a:pt x="264364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1" name="Google Shape;1001;p67"/>
          <p:cNvSpPr/>
          <p:nvPr/>
        </p:nvSpPr>
        <p:spPr>
          <a:xfrm flipH="1">
            <a:off x="-1788061" y="-312190"/>
            <a:ext cx="4906095" cy="1060078"/>
          </a:xfrm>
          <a:custGeom>
            <a:avLst/>
            <a:gdLst/>
            <a:ahLst/>
            <a:cxnLst/>
            <a:rect l="l" t="t" r="r" b="b"/>
            <a:pathLst>
              <a:path w="264337" h="53519" extrusionOk="0">
                <a:moveTo>
                  <a:pt x="0" y="0"/>
                </a:moveTo>
                <a:lnTo>
                  <a:pt x="0" y="15527"/>
                </a:lnTo>
                <a:cubicBezTo>
                  <a:pt x="1926" y="15152"/>
                  <a:pt x="3735" y="14976"/>
                  <a:pt x="5438" y="14976"/>
                </a:cubicBezTo>
                <a:cubicBezTo>
                  <a:pt x="30663" y="14976"/>
                  <a:pt x="32875" y="53519"/>
                  <a:pt x="53900" y="53519"/>
                </a:cubicBezTo>
                <a:cubicBezTo>
                  <a:pt x="54445" y="53519"/>
                  <a:pt x="55002" y="53493"/>
                  <a:pt x="55573" y="53440"/>
                </a:cubicBezTo>
                <a:cubicBezTo>
                  <a:pt x="76094" y="51555"/>
                  <a:pt x="75382" y="25592"/>
                  <a:pt x="95618" y="25592"/>
                </a:cubicBezTo>
                <a:cubicBezTo>
                  <a:pt x="98284" y="25592"/>
                  <a:pt x="101312" y="26042"/>
                  <a:pt x="104800" y="27057"/>
                </a:cubicBezTo>
                <a:cubicBezTo>
                  <a:pt x="116474" y="30462"/>
                  <a:pt x="126065" y="31818"/>
                  <a:pt x="134168" y="31818"/>
                </a:cubicBezTo>
                <a:cubicBezTo>
                  <a:pt x="165913" y="31818"/>
                  <a:pt x="174833" y="11001"/>
                  <a:pt x="196809" y="11001"/>
                </a:cubicBezTo>
                <a:cubicBezTo>
                  <a:pt x="197872" y="11001"/>
                  <a:pt x="198967" y="11050"/>
                  <a:pt x="200095" y="11152"/>
                </a:cubicBezTo>
                <a:cubicBezTo>
                  <a:pt x="229610" y="13799"/>
                  <a:pt x="221509" y="30730"/>
                  <a:pt x="264337" y="35806"/>
                </a:cubicBezTo>
                <a:lnTo>
                  <a:pt x="264337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2" name="Google Shape;1002;p67"/>
          <p:cNvSpPr/>
          <p:nvPr/>
        </p:nvSpPr>
        <p:spPr>
          <a:xfrm rot="4888107" flipH="1">
            <a:off x="1137128" y="4138487"/>
            <a:ext cx="1679785" cy="2039064"/>
          </a:xfrm>
          <a:custGeom>
            <a:avLst/>
            <a:gdLst/>
            <a:ahLst/>
            <a:cxnLst/>
            <a:rect l="l" t="t" r="r" b="b"/>
            <a:pathLst>
              <a:path w="184937" h="139852" extrusionOk="0">
                <a:moveTo>
                  <a:pt x="59024" y="1"/>
                </a:moveTo>
                <a:cubicBezTo>
                  <a:pt x="37702" y="1"/>
                  <a:pt x="17942" y="12858"/>
                  <a:pt x="11925" y="32587"/>
                </a:cubicBezTo>
                <a:cubicBezTo>
                  <a:pt x="1" y="71595"/>
                  <a:pt x="35681" y="113191"/>
                  <a:pt x="79310" y="130384"/>
                </a:cubicBezTo>
                <a:cubicBezTo>
                  <a:pt x="95983" y="136984"/>
                  <a:pt x="112612" y="139851"/>
                  <a:pt x="127490" y="139851"/>
                </a:cubicBezTo>
                <a:cubicBezTo>
                  <a:pt x="160532" y="139851"/>
                  <a:pt x="184937" y="125708"/>
                  <a:pt x="182005" y="106905"/>
                </a:cubicBezTo>
                <a:cubicBezTo>
                  <a:pt x="175997" y="67251"/>
                  <a:pt x="140409" y="105334"/>
                  <a:pt x="114805" y="42848"/>
                </a:cubicBezTo>
                <a:cubicBezTo>
                  <a:pt x="102395" y="12395"/>
                  <a:pt x="79957" y="1"/>
                  <a:pt x="59024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3" name="Google Shape;1003;p67"/>
          <p:cNvSpPr/>
          <p:nvPr/>
        </p:nvSpPr>
        <p:spPr>
          <a:xfrm rot="-9922098" flipH="1">
            <a:off x="-1214868" y="4347472"/>
            <a:ext cx="4858620" cy="984751"/>
          </a:xfrm>
          <a:custGeom>
            <a:avLst/>
            <a:gdLst/>
            <a:ahLst/>
            <a:cxnLst/>
            <a:rect l="l" t="t" r="r" b="b"/>
            <a:pathLst>
              <a:path w="264364" h="48804" extrusionOk="0">
                <a:moveTo>
                  <a:pt x="0" y="1"/>
                </a:moveTo>
                <a:lnTo>
                  <a:pt x="0" y="34052"/>
                </a:lnTo>
                <a:cubicBezTo>
                  <a:pt x="3219" y="35165"/>
                  <a:pt x="6028" y="35625"/>
                  <a:pt x="8547" y="35625"/>
                </a:cubicBezTo>
                <a:cubicBezTo>
                  <a:pt x="20567" y="35625"/>
                  <a:pt x="25980" y="25146"/>
                  <a:pt x="37813" y="25146"/>
                </a:cubicBezTo>
                <a:cubicBezTo>
                  <a:pt x="42388" y="25146"/>
                  <a:pt x="47922" y="26712"/>
                  <a:pt x="55168" y="31055"/>
                </a:cubicBezTo>
                <a:cubicBezTo>
                  <a:pt x="70462" y="40234"/>
                  <a:pt x="80176" y="48502"/>
                  <a:pt x="91777" y="48502"/>
                </a:cubicBezTo>
                <a:cubicBezTo>
                  <a:pt x="98366" y="48502"/>
                  <a:pt x="105563" y="45836"/>
                  <a:pt x="114738" y="39155"/>
                </a:cubicBezTo>
                <a:cubicBezTo>
                  <a:pt x="122916" y="33205"/>
                  <a:pt x="129075" y="31386"/>
                  <a:pt x="134351" y="31386"/>
                </a:cubicBezTo>
                <a:cubicBezTo>
                  <a:pt x="142654" y="31386"/>
                  <a:pt x="148772" y="35892"/>
                  <a:pt x="157136" y="35892"/>
                </a:cubicBezTo>
                <a:cubicBezTo>
                  <a:pt x="163427" y="35892"/>
                  <a:pt x="170988" y="33343"/>
                  <a:pt x="181706" y="24412"/>
                </a:cubicBezTo>
                <a:cubicBezTo>
                  <a:pt x="184794" y="21838"/>
                  <a:pt x="187774" y="20762"/>
                  <a:pt x="190680" y="20762"/>
                </a:cubicBezTo>
                <a:cubicBezTo>
                  <a:pt x="205031" y="20762"/>
                  <a:pt x="217584" y="46994"/>
                  <a:pt x="232473" y="48634"/>
                </a:cubicBezTo>
                <a:cubicBezTo>
                  <a:pt x="233525" y="48749"/>
                  <a:pt x="234513" y="48803"/>
                  <a:pt x="235446" y="48803"/>
                </a:cubicBezTo>
                <a:cubicBezTo>
                  <a:pt x="246713" y="48803"/>
                  <a:pt x="250150" y="40916"/>
                  <a:pt x="264364" y="38048"/>
                </a:cubicBezTo>
                <a:lnTo>
                  <a:pt x="264364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4" name="Google Shape;1004;p67"/>
          <p:cNvSpPr/>
          <p:nvPr/>
        </p:nvSpPr>
        <p:spPr>
          <a:xfrm rot="-10346708" flipH="1">
            <a:off x="-752392" y="4478612"/>
            <a:ext cx="4905724" cy="1060054"/>
          </a:xfrm>
          <a:custGeom>
            <a:avLst/>
            <a:gdLst/>
            <a:ahLst/>
            <a:cxnLst/>
            <a:rect l="l" t="t" r="r" b="b"/>
            <a:pathLst>
              <a:path w="264337" h="53519" extrusionOk="0">
                <a:moveTo>
                  <a:pt x="0" y="0"/>
                </a:moveTo>
                <a:lnTo>
                  <a:pt x="0" y="15527"/>
                </a:lnTo>
                <a:cubicBezTo>
                  <a:pt x="1926" y="15152"/>
                  <a:pt x="3735" y="14976"/>
                  <a:pt x="5438" y="14976"/>
                </a:cubicBezTo>
                <a:cubicBezTo>
                  <a:pt x="30663" y="14976"/>
                  <a:pt x="32875" y="53519"/>
                  <a:pt x="53900" y="53519"/>
                </a:cubicBezTo>
                <a:cubicBezTo>
                  <a:pt x="54445" y="53519"/>
                  <a:pt x="55002" y="53493"/>
                  <a:pt x="55573" y="53440"/>
                </a:cubicBezTo>
                <a:cubicBezTo>
                  <a:pt x="76094" y="51555"/>
                  <a:pt x="75382" y="25592"/>
                  <a:pt x="95618" y="25592"/>
                </a:cubicBezTo>
                <a:cubicBezTo>
                  <a:pt x="98284" y="25592"/>
                  <a:pt x="101312" y="26042"/>
                  <a:pt x="104800" y="27057"/>
                </a:cubicBezTo>
                <a:cubicBezTo>
                  <a:pt x="116474" y="30462"/>
                  <a:pt x="126065" y="31818"/>
                  <a:pt x="134168" y="31818"/>
                </a:cubicBezTo>
                <a:cubicBezTo>
                  <a:pt x="165913" y="31818"/>
                  <a:pt x="174833" y="11001"/>
                  <a:pt x="196809" y="11001"/>
                </a:cubicBezTo>
                <a:cubicBezTo>
                  <a:pt x="197872" y="11001"/>
                  <a:pt x="198967" y="11050"/>
                  <a:pt x="200095" y="11152"/>
                </a:cubicBezTo>
                <a:cubicBezTo>
                  <a:pt x="229610" y="13799"/>
                  <a:pt x="221509" y="30730"/>
                  <a:pt x="264337" y="35806"/>
                </a:cubicBezTo>
                <a:lnTo>
                  <a:pt x="264337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5" name="Google Shape;1005;p67"/>
          <p:cNvSpPr/>
          <p:nvPr/>
        </p:nvSpPr>
        <p:spPr>
          <a:xfrm rot="5400000">
            <a:off x="1196981" y="844056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6" name="Google Shape;1006;p67"/>
          <p:cNvSpPr/>
          <p:nvPr/>
        </p:nvSpPr>
        <p:spPr>
          <a:xfrm rot="5400000">
            <a:off x="1196219" y="4467169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7" name="Google Shape;1007;p67"/>
          <p:cNvSpPr/>
          <p:nvPr/>
        </p:nvSpPr>
        <p:spPr>
          <a:xfrm rot="-5400000">
            <a:off x="540156" y="691369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8" name="Google Shape;1008;p67"/>
          <p:cNvSpPr/>
          <p:nvPr/>
        </p:nvSpPr>
        <p:spPr>
          <a:xfrm rot="5400000">
            <a:off x="540006" y="3832406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CUSTOM_53">
    <p:spTree>
      <p:nvGrpSpPr>
        <p:cNvPr id="1" name="Shape 10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" name="Google Shape;1010;p68"/>
          <p:cNvSpPr/>
          <p:nvPr/>
        </p:nvSpPr>
        <p:spPr>
          <a:xfrm rot="10800000">
            <a:off x="3937512" y="4410874"/>
            <a:ext cx="3936983" cy="732774"/>
          </a:xfrm>
          <a:custGeom>
            <a:avLst/>
            <a:gdLst/>
            <a:ahLst/>
            <a:cxnLst/>
            <a:rect l="l" t="t" r="r" b="b"/>
            <a:pathLst>
              <a:path w="299106" h="92815" extrusionOk="0">
                <a:moveTo>
                  <a:pt x="296744" y="0"/>
                </a:moveTo>
                <a:cubicBezTo>
                  <a:pt x="296744" y="0"/>
                  <a:pt x="299105" y="58876"/>
                  <a:pt x="213742" y="35045"/>
                </a:cubicBezTo>
                <a:cubicBezTo>
                  <a:pt x="149627" y="17191"/>
                  <a:pt x="133321" y="92815"/>
                  <a:pt x="82635" y="92815"/>
                </a:cubicBezTo>
                <a:cubicBezTo>
                  <a:pt x="45376" y="92815"/>
                  <a:pt x="1" y="70755"/>
                  <a:pt x="1350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1" name="Google Shape;1011;p68"/>
          <p:cNvSpPr/>
          <p:nvPr/>
        </p:nvSpPr>
        <p:spPr>
          <a:xfrm flipH="1">
            <a:off x="3939637" y="98"/>
            <a:ext cx="5126677" cy="1295929"/>
          </a:xfrm>
          <a:custGeom>
            <a:avLst/>
            <a:gdLst/>
            <a:ahLst/>
            <a:cxnLst/>
            <a:rect l="l" t="t" r="r" b="b"/>
            <a:pathLst>
              <a:path w="299106" h="92815" extrusionOk="0">
                <a:moveTo>
                  <a:pt x="296744" y="0"/>
                </a:moveTo>
                <a:cubicBezTo>
                  <a:pt x="296744" y="0"/>
                  <a:pt x="299105" y="58876"/>
                  <a:pt x="213742" y="35045"/>
                </a:cubicBezTo>
                <a:cubicBezTo>
                  <a:pt x="149627" y="17191"/>
                  <a:pt x="133321" y="92815"/>
                  <a:pt x="82635" y="92815"/>
                </a:cubicBezTo>
                <a:cubicBezTo>
                  <a:pt x="45376" y="92815"/>
                  <a:pt x="1" y="70755"/>
                  <a:pt x="1350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2" name="Google Shape;1012;p68"/>
          <p:cNvSpPr/>
          <p:nvPr/>
        </p:nvSpPr>
        <p:spPr>
          <a:xfrm rot="10800000" flipH="1">
            <a:off x="4720014" y="4141676"/>
            <a:ext cx="5735030" cy="1001972"/>
          </a:xfrm>
          <a:custGeom>
            <a:avLst/>
            <a:gdLst/>
            <a:ahLst/>
            <a:cxnLst/>
            <a:rect l="l" t="t" r="r" b="b"/>
            <a:pathLst>
              <a:path w="295582" h="107710" extrusionOk="0">
                <a:moveTo>
                  <a:pt x="3890" y="648"/>
                </a:moveTo>
                <a:cubicBezTo>
                  <a:pt x="3890" y="648"/>
                  <a:pt x="1" y="60607"/>
                  <a:pt x="64065" y="49263"/>
                </a:cubicBezTo>
                <a:cubicBezTo>
                  <a:pt x="132883" y="37164"/>
                  <a:pt x="123484" y="107710"/>
                  <a:pt x="183551" y="107710"/>
                </a:cubicBezTo>
                <a:cubicBezTo>
                  <a:pt x="232814" y="107710"/>
                  <a:pt x="209155" y="40513"/>
                  <a:pt x="252368" y="34787"/>
                </a:cubicBezTo>
                <a:cubicBezTo>
                  <a:pt x="295582" y="29061"/>
                  <a:pt x="285751" y="0"/>
                  <a:pt x="28575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3" name="Google Shape;1013;p68"/>
          <p:cNvSpPr/>
          <p:nvPr/>
        </p:nvSpPr>
        <p:spPr>
          <a:xfrm rot="10800000" flipH="1">
            <a:off x="5013459" y="204"/>
            <a:ext cx="4130832" cy="1472837"/>
          </a:xfrm>
          <a:custGeom>
            <a:avLst/>
            <a:gdLst/>
            <a:ahLst/>
            <a:cxnLst/>
            <a:rect l="l" t="t" r="r" b="b"/>
            <a:pathLst>
              <a:path w="285673" h="154588" extrusionOk="0">
                <a:moveTo>
                  <a:pt x="2715" y="154588"/>
                </a:moveTo>
                <a:cubicBezTo>
                  <a:pt x="2715" y="154588"/>
                  <a:pt x="0" y="113633"/>
                  <a:pt x="45298" y="113633"/>
                </a:cubicBezTo>
                <a:cubicBezTo>
                  <a:pt x="90596" y="113633"/>
                  <a:pt x="125888" y="112160"/>
                  <a:pt x="135972" y="50651"/>
                </a:cubicBezTo>
                <a:cubicBezTo>
                  <a:pt x="144194" y="621"/>
                  <a:pt x="221914" y="1"/>
                  <a:pt x="238978" y="40955"/>
                </a:cubicBezTo>
                <a:cubicBezTo>
                  <a:pt x="255965" y="81987"/>
                  <a:pt x="285673" y="81987"/>
                  <a:pt x="285673" y="81987"/>
                </a:cubicBezTo>
                <a:lnTo>
                  <a:pt x="285673" y="1545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4" name="Google Shape;1014;p68"/>
          <p:cNvSpPr/>
          <p:nvPr/>
        </p:nvSpPr>
        <p:spPr>
          <a:xfrm rot="10800000">
            <a:off x="5628786" y="490"/>
            <a:ext cx="3515148" cy="1472658"/>
          </a:xfrm>
          <a:custGeom>
            <a:avLst/>
            <a:gdLst/>
            <a:ahLst/>
            <a:cxnLst/>
            <a:rect l="l" t="t" r="r" b="b"/>
            <a:pathLst>
              <a:path w="305002" h="196093" extrusionOk="0">
                <a:moveTo>
                  <a:pt x="0" y="27686"/>
                </a:moveTo>
                <a:cubicBezTo>
                  <a:pt x="0" y="27686"/>
                  <a:pt x="68206" y="0"/>
                  <a:pt x="88558" y="59039"/>
                </a:cubicBezTo>
                <a:cubicBezTo>
                  <a:pt x="108910" y="118077"/>
                  <a:pt x="211769" y="29244"/>
                  <a:pt x="211769" y="120186"/>
                </a:cubicBezTo>
                <a:cubicBezTo>
                  <a:pt x="211769" y="172257"/>
                  <a:pt x="305002" y="135404"/>
                  <a:pt x="280800" y="196092"/>
                </a:cubicBezTo>
                <a:lnTo>
                  <a:pt x="0" y="196092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5" name="Google Shape;1015;p68"/>
          <p:cNvSpPr/>
          <p:nvPr/>
        </p:nvSpPr>
        <p:spPr>
          <a:xfrm rot="10800000">
            <a:off x="5220582" y="4263470"/>
            <a:ext cx="3937105" cy="880179"/>
          </a:xfrm>
          <a:custGeom>
            <a:avLst/>
            <a:gdLst/>
            <a:ahLst/>
            <a:cxnLst/>
            <a:rect l="l" t="t" r="r" b="b"/>
            <a:pathLst>
              <a:path w="294198" h="130204" extrusionOk="0">
                <a:moveTo>
                  <a:pt x="283570" y="0"/>
                </a:moveTo>
                <a:cubicBezTo>
                  <a:pt x="283570" y="0"/>
                  <a:pt x="294198" y="57826"/>
                  <a:pt x="203889" y="45181"/>
                </a:cubicBezTo>
                <a:cubicBezTo>
                  <a:pt x="141812" y="36461"/>
                  <a:pt x="157999" y="89109"/>
                  <a:pt x="113581" y="109929"/>
                </a:cubicBezTo>
                <a:cubicBezTo>
                  <a:pt x="70252" y="130203"/>
                  <a:pt x="37442" y="67963"/>
                  <a:pt x="0" y="114071"/>
                </a:cubicBezTo>
                <a:lnTo>
                  <a:pt x="0" y="436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6" name="Google Shape;1016;p68"/>
          <p:cNvSpPr/>
          <p:nvPr/>
        </p:nvSpPr>
        <p:spPr>
          <a:xfrm rot="5400000">
            <a:off x="6527856" y="4483306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7" name="Google Shape;1017;p68"/>
          <p:cNvSpPr/>
          <p:nvPr/>
        </p:nvSpPr>
        <p:spPr>
          <a:xfrm rot="5400000">
            <a:off x="5530219" y="945244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8" name="Google Shape;1018;p68"/>
          <p:cNvSpPr/>
          <p:nvPr/>
        </p:nvSpPr>
        <p:spPr>
          <a:xfrm rot="-5400000">
            <a:off x="5871031" y="4330619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9" name="Google Shape;1019;p68"/>
          <p:cNvSpPr/>
          <p:nvPr/>
        </p:nvSpPr>
        <p:spPr>
          <a:xfrm rot="5400000">
            <a:off x="4874006" y="310481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540000" y="363275"/>
            <a:ext cx="806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>
                <a:solidFill>
                  <a:schemeClr val="accent6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>
                <a:solidFill>
                  <a:schemeClr val="accent6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>
                <a:solidFill>
                  <a:schemeClr val="accent6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>
                <a:solidFill>
                  <a:schemeClr val="accent6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>
                <a:solidFill>
                  <a:schemeClr val="accent6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>
                <a:solidFill>
                  <a:schemeClr val="accent6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>
                <a:solidFill>
                  <a:schemeClr val="accent6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>
                <a:solidFill>
                  <a:schemeClr val="accent6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>
                <a:solidFill>
                  <a:schemeClr val="accent6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540000" y="1152475"/>
            <a:ext cx="806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8" r:id="rId2"/>
    <p:sldLayoutId id="2147483659" r:id="rId3"/>
    <p:sldLayoutId id="2147483710" r:id="rId4"/>
    <p:sldLayoutId id="2147483711" r:id="rId5"/>
    <p:sldLayoutId id="2147483712" r:id="rId6"/>
    <p:sldLayoutId id="2147483713" r:id="rId7"/>
    <p:sldLayoutId id="2147483714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Google Shape;1034;p74"/>
          <p:cNvSpPr txBox="1">
            <a:spLocks noGrp="1"/>
          </p:cNvSpPr>
          <p:nvPr>
            <p:ph type="ctrTitle"/>
          </p:nvPr>
        </p:nvSpPr>
        <p:spPr>
          <a:xfrm>
            <a:off x="678450" y="1313100"/>
            <a:ext cx="7787100" cy="208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Integrated Behavioral Healthcare to</a:t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Address Behavioral Health Disparities </a:t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Underserved Populations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5" name="Google Shape;1035;p74"/>
          <p:cNvSpPr txBox="1">
            <a:spLocks noGrp="1"/>
          </p:cNvSpPr>
          <p:nvPr>
            <p:ph type="subTitle" idx="1"/>
          </p:nvPr>
        </p:nvSpPr>
        <p:spPr>
          <a:xfrm>
            <a:off x="2814274" y="3549274"/>
            <a:ext cx="4964476" cy="58457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-457200" algn="l"/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O'Loughlin, K., Donovan, E. K., Radcliff, Z., Ryan, M., &amp; </a:t>
            </a:r>
            <a:r>
              <a:rPr lang="en-US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Rybarczyk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B. (2019). </a:t>
            </a:r>
          </a:p>
          <a:p>
            <a:pPr marL="0" lvl="0" indent="-457200" algn="l"/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Using integrated behavioral healthcare to address behavioral health disparities in </a:t>
            </a:r>
          </a:p>
          <a:p>
            <a:pPr marL="0" lvl="0" indent="-457200" algn="l"/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underserved populations. </a:t>
            </a:r>
            <a:r>
              <a:rPr lang="en-US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Translational Issues in Psychological Science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(4), </a:t>
            </a:r>
          </a:p>
          <a:p>
            <a:pPr marL="0" lvl="0" indent="-457200" algn="l"/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374–389. https://doi.org/10.1037/tps0000213</a:t>
            </a:r>
            <a:endParaRPr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1041;p75">
            <a:extLst>
              <a:ext uri="{FF2B5EF4-FFF2-40B4-BE49-F238E27FC236}">
                <a16:creationId xmlns:a16="http://schemas.microsoft.com/office/drawing/2014/main" id="{7F755866-FAD9-629B-0903-22012AEF60B8}"/>
              </a:ext>
            </a:extLst>
          </p:cNvPr>
          <p:cNvSpPr txBox="1">
            <a:spLocks/>
          </p:cNvSpPr>
          <p:nvPr/>
        </p:nvSpPr>
        <p:spPr>
          <a:xfrm>
            <a:off x="718800" y="1035050"/>
            <a:ext cx="7706400" cy="35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pPr marL="342900" indent="-171450" algn="l">
              <a:buSzPct val="100000"/>
              <a:buFont typeface="Wingdings" panose="05000000000000000000" pitchFamily="2" charset="2"/>
              <a:buChar char="§"/>
            </a:pPr>
            <a:r>
              <a:rPr lang="en-US" sz="140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Patients experience an improvement in their symptoms and functioning across behavioral health problems </a:t>
            </a:r>
            <a:r>
              <a:rPr lang="en-US" sz="105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(</a:t>
            </a:r>
            <a:r>
              <a:rPr lang="en-US" sz="1050" b="0" dirty="0" err="1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Cigrang</a:t>
            </a:r>
            <a:r>
              <a:rPr lang="en-US" sz="105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 et al., 2015; Goodie et al., 2009; </a:t>
            </a:r>
            <a:r>
              <a:rPr lang="en-US" sz="1050" b="0" dirty="0" err="1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Katon</a:t>
            </a:r>
            <a:r>
              <a:rPr lang="en-US" sz="105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 et al., 1996; </a:t>
            </a:r>
            <a:r>
              <a:rPr lang="en-US" sz="1050" b="0" dirty="0" err="1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McFeature</a:t>
            </a:r>
            <a:r>
              <a:rPr lang="en-US" sz="105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 &amp; Pierce, 2012; Sadock et al., 2014), </a:t>
            </a:r>
            <a:r>
              <a:rPr lang="en-US" sz="140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often after just two-three IBHC appointments </a:t>
            </a:r>
            <a:r>
              <a:rPr lang="en-US" sz="105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(Bryan, Morrow, &amp; </a:t>
            </a:r>
            <a:r>
              <a:rPr lang="en-US" sz="1050" b="0" dirty="0" err="1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Appolonio</a:t>
            </a:r>
            <a:r>
              <a:rPr lang="en-US" sz="105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2009)</a:t>
            </a:r>
          </a:p>
          <a:p>
            <a:pPr marL="342900" indent="-171450" algn="l">
              <a:buSzPct val="100000"/>
              <a:buFont typeface="Wingdings" panose="05000000000000000000" pitchFamily="2" charset="2"/>
              <a:buChar char="§"/>
            </a:pPr>
            <a:endParaRPr lang="en-US" sz="1400" b="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marL="342900" indent="-171450" algn="l">
              <a:buSzPct val="100000"/>
              <a:buFont typeface="Wingdings" panose="05000000000000000000" pitchFamily="2" charset="2"/>
              <a:buChar char="§"/>
            </a:pPr>
            <a:r>
              <a:rPr lang="en-US" sz="140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Patients report experiencing strong therapeutic alliances with behavioral health clinicians </a:t>
            </a:r>
            <a:r>
              <a:rPr lang="en-US" sz="105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(Bridges et al., 2014; Corso et al., 2012; Villalobos et al., 2016); </a:t>
            </a:r>
            <a:r>
              <a:rPr lang="en-US" sz="140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especially if bilingual and/or using interpreters </a:t>
            </a:r>
            <a:r>
              <a:rPr lang="en-US" sz="105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(Villalobos et al., 2016)</a:t>
            </a:r>
          </a:p>
          <a:p>
            <a:pPr marL="342900" indent="-171450" algn="l">
              <a:buSzPct val="100000"/>
              <a:buFont typeface="Wingdings" panose="05000000000000000000" pitchFamily="2" charset="2"/>
              <a:buChar char="§"/>
            </a:pPr>
            <a:endParaRPr lang="en-US" sz="1400" b="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marL="342900" indent="-171450" algn="l">
              <a:buSzPct val="100000"/>
              <a:buFont typeface="Wingdings" panose="05000000000000000000" pitchFamily="2" charset="2"/>
              <a:buChar char="§"/>
            </a:pPr>
            <a:r>
              <a:rPr lang="en-US" sz="140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Patients report high quality of care and overall satisfaction </a:t>
            </a:r>
            <a:r>
              <a:rPr lang="en-US" sz="105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(</a:t>
            </a:r>
            <a:r>
              <a:rPr lang="en-US" sz="1050" b="0" dirty="0" err="1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Angantyr</a:t>
            </a:r>
            <a:r>
              <a:rPr lang="en-US" sz="105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1050" b="0" dirty="0" err="1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Rimner</a:t>
            </a:r>
            <a:r>
              <a:rPr lang="en-US" sz="105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Norden, &amp; Norlander, 2015; Ede et al., 2015; Funderburk et al., 2012; Funderburk et al., 2010; Pomerantz, Cole, Watts, &amp; Weeks, 2008)</a:t>
            </a:r>
          </a:p>
          <a:p>
            <a:pPr marL="342900" indent="-171450" algn="l">
              <a:buSzPct val="100000"/>
              <a:buFont typeface="Wingdings" panose="05000000000000000000" pitchFamily="2" charset="2"/>
              <a:buChar char="§"/>
            </a:pPr>
            <a:endParaRPr lang="en-US" sz="1050" b="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marL="342900" indent="-171450" algn="l">
              <a:buSzPct val="100000"/>
              <a:buFont typeface="Wingdings" panose="05000000000000000000" pitchFamily="2" charset="2"/>
              <a:buChar char="§"/>
            </a:pPr>
            <a:r>
              <a:rPr lang="en-US" sz="140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Warm handoffs have been shown to reduce patient stigma surrounding mental health symptoms, diagnoses, and treatment </a:t>
            </a:r>
            <a:r>
              <a:rPr lang="en-US" sz="105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(Miller-</a:t>
            </a:r>
            <a:r>
              <a:rPr lang="en-US" sz="1050" b="0" dirty="0" err="1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Matero</a:t>
            </a:r>
            <a:r>
              <a:rPr lang="en-US" sz="105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 et al., 2018)</a:t>
            </a:r>
          </a:p>
          <a:p>
            <a:pPr marL="342900" indent="-171450" algn="l">
              <a:buSzPct val="100000"/>
              <a:buFont typeface="Wingdings" panose="05000000000000000000" pitchFamily="2" charset="2"/>
              <a:buChar char="§"/>
            </a:pPr>
            <a:endParaRPr lang="en-US" sz="1400" b="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Google Shape;1040;p75">
            <a:extLst>
              <a:ext uri="{FF2B5EF4-FFF2-40B4-BE49-F238E27FC236}">
                <a16:creationId xmlns:a16="http://schemas.microsoft.com/office/drawing/2014/main" id="{2CB07EA7-B7B0-D0C0-AD2A-A6D50B0752F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40000" y="363275"/>
            <a:ext cx="806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IBHC outcomes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00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1041;p75">
            <a:extLst>
              <a:ext uri="{FF2B5EF4-FFF2-40B4-BE49-F238E27FC236}">
                <a16:creationId xmlns:a16="http://schemas.microsoft.com/office/drawing/2014/main" id="{7F755866-FAD9-629B-0903-22012AEF60B8}"/>
              </a:ext>
            </a:extLst>
          </p:cNvPr>
          <p:cNvSpPr txBox="1">
            <a:spLocks/>
          </p:cNvSpPr>
          <p:nvPr/>
        </p:nvSpPr>
        <p:spPr>
          <a:xfrm>
            <a:off x="638117" y="1029621"/>
            <a:ext cx="7706400" cy="35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pPr marL="342900" indent="-171450" algn="l">
              <a:buSzPct val="100000"/>
              <a:buFont typeface="Wingdings" panose="05000000000000000000" pitchFamily="2" charset="2"/>
              <a:buChar char="§"/>
            </a:pPr>
            <a:r>
              <a:rPr lang="en-US" sz="140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Far less likely to access behavioral health services than non-Latinx White peers, and this disparity is growing </a:t>
            </a:r>
            <a:r>
              <a:rPr lang="en-US" sz="105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(Ault-Brutus, 2012; Lê Cook, Trinh, Li, Hou, &amp; </a:t>
            </a:r>
            <a:r>
              <a:rPr lang="en-US" sz="1050" b="0" dirty="0" err="1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Progovac</a:t>
            </a:r>
            <a:r>
              <a:rPr lang="en-US" sz="105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2016)</a:t>
            </a:r>
          </a:p>
          <a:p>
            <a:pPr marL="171450" indent="0" algn="l">
              <a:buSzPct val="100000"/>
            </a:pPr>
            <a:endParaRPr lang="en-US" sz="1050" b="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marL="342900" indent="-171450" algn="l">
              <a:buSzPct val="100000"/>
              <a:buFont typeface="Wingdings" panose="05000000000000000000" pitchFamily="2" charset="2"/>
              <a:buChar char="§"/>
            </a:pPr>
            <a:r>
              <a:rPr lang="en-US" sz="140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Women are less likely to identify a need for services and access services </a:t>
            </a:r>
            <a:r>
              <a:rPr lang="en-US" sz="105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(</a:t>
            </a:r>
            <a:r>
              <a:rPr lang="en-US" sz="1050" b="0" dirty="0" err="1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Kimerling</a:t>
            </a:r>
            <a:r>
              <a:rPr lang="en-US" sz="105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 &amp; Baumrind, 2005)</a:t>
            </a:r>
          </a:p>
          <a:p>
            <a:pPr marL="171450" indent="0" algn="l">
              <a:buSzPct val="100000"/>
            </a:pPr>
            <a:endParaRPr lang="en-US" sz="1400" b="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marL="342900" indent="-171450" algn="l">
              <a:buSzPct val="100000"/>
              <a:buFont typeface="Wingdings" panose="05000000000000000000" pitchFamily="2" charset="2"/>
              <a:buChar char="§"/>
            </a:pPr>
            <a:endParaRPr lang="en-US" sz="1050" b="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marL="342900" indent="-171450" algn="l">
              <a:buSzPct val="100000"/>
              <a:buFont typeface="Wingdings" panose="05000000000000000000" pitchFamily="2" charset="2"/>
              <a:buChar char="§"/>
            </a:pPr>
            <a:endParaRPr lang="en-US" sz="1400" b="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marL="342900" indent="-171450" algn="l">
              <a:buSzPct val="100000"/>
              <a:buFont typeface="Wingdings" panose="05000000000000000000" pitchFamily="2" charset="2"/>
              <a:buChar char="§"/>
            </a:pPr>
            <a:endParaRPr lang="en-US" sz="1400" b="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Google Shape;1040;p75">
            <a:extLst>
              <a:ext uri="{FF2B5EF4-FFF2-40B4-BE49-F238E27FC236}">
                <a16:creationId xmlns:a16="http://schemas.microsoft.com/office/drawing/2014/main" id="{2CB07EA7-B7B0-D0C0-AD2A-A6D50B0752F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9317" y="207971"/>
            <a:ext cx="806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Latinx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Google Shape;1041;p75">
            <a:extLst>
              <a:ext uri="{FF2B5EF4-FFF2-40B4-BE49-F238E27FC236}">
                <a16:creationId xmlns:a16="http://schemas.microsoft.com/office/drawing/2014/main" id="{F6963203-440F-ECCC-5F90-B95BC1514CB2}"/>
              </a:ext>
            </a:extLst>
          </p:cNvPr>
          <p:cNvSpPr txBox="1">
            <a:spLocks/>
          </p:cNvSpPr>
          <p:nvPr/>
        </p:nvSpPr>
        <p:spPr>
          <a:xfrm>
            <a:off x="638117" y="2531636"/>
            <a:ext cx="7706400" cy="35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pPr marL="171450" indent="0" algn="l">
              <a:buSzPct val="100000"/>
            </a:pPr>
            <a:endParaRPr lang="en-US" sz="1050" b="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marL="342900" indent="-171450" algn="l">
              <a:buSzPct val="100000"/>
              <a:buFont typeface="Wingdings" panose="05000000000000000000" pitchFamily="2" charset="2"/>
              <a:buChar char="§"/>
            </a:pPr>
            <a:r>
              <a:rPr lang="en-US" sz="140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Utilize behavioral health services at lower rates than non-Latinx Whites </a:t>
            </a:r>
            <a:r>
              <a:rPr lang="en-US" sz="105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(Ault-Brutus, 2012; Stockdale et al., 2008)</a:t>
            </a:r>
          </a:p>
          <a:p>
            <a:pPr marL="171450" indent="0" algn="l">
              <a:buSzPct val="100000"/>
            </a:pPr>
            <a:endParaRPr lang="en-US" sz="1050" b="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marL="342900" indent="-171450" algn="l">
              <a:buSzPct val="100000"/>
              <a:buFont typeface="Wingdings" panose="05000000000000000000" pitchFamily="2" charset="2"/>
              <a:buChar char="§"/>
            </a:pPr>
            <a:r>
              <a:rPr lang="en-US" sz="140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Often attribute behavioral health concerns to family or community issues that do not require formal behavioral health support </a:t>
            </a:r>
            <a:r>
              <a:rPr lang="en-US" sz="105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(Schnittker, </a:t>
            </a:r>
            <a:r>
              <a:rPr lang="en-US" sz="1050" b="0" dirty="0" err="1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Pescosolido</a:t>
            </a:r>
            <a:r>
              <a:rPr lang="en-US" sz="105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&amp; Croghan, 2005)</a:t>
            </a:r>
          </a:p>
          <a:p>
            <a:pPr marL="342900" indent="-171450" algn="l">
              <a:buSzPct val="100000"/>
              <a:buFont typeface="Wingdings" panose="05000000000000000000" pitchFamily="2" charset="2"/>
              <a:buChar char="§"/>
            </a:pPr>
            <a:endParaRPr lang="en-US" sz="1050" b="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marL="342900" indent="-171450" algn="l">
              <a:buSzPct val="100000"/>
              <a:buFont typeface="Wingdings" panose="05000000000000000000" pitchFamily="2" charset="2"/>
              <a:buChar char="§"/>
            </a:pPr>
            <a:r>
              <a:rPr lang="en-US" sz="140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While lower lifetime prevalence of anxiety and mood disorders, more likely to experience greater symptom severity, chronic symptoms, and greater functional impairment than White peers </a:t>
            </a:r>
            <a:r>
              <a:rPr lang="en-US" sz="105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(Gibbs et al. 2013; </a:t>
            </a:r>
            <a:r>
              <a:rPr lang="en-US" sz="1050" b="0" dirty="0" err="1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Himle</a:t>
            </a:r>
            <a:r>
              <a:rPr lang="en-US" sz="105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Baser, Taylor, Campbell, &amp; Jackson, 2009; Williams et al., 2007)</a:t>
            </a:r>
          </a:p>
          <a:p>
            <a:pPr marL="342900" indent="-171450" algn="l">
              <a:buSzPct val="100000"/>
              <a:buFont typeface="Wingdings" panose="05000000000000000000" pitchFamily="2" charset="2"/>
              <a:buChar char="§"/>
            </a:pPr>
            <a:endParaRPr lang="en-US" sz="1400" b="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Google Shape;1040;p75">
            <a:extLst>
              <a:ext uri="{FF2B5EF4-FFF2-40B4-BE49-F238E27FC236}">
                <a16:creationId xmlns:a16="http://schemas.microsoft.com/office/drawing/2014/main" id="{00B84679-08F3-7394-623E-770FE0B7D5C5}"/>
              </a:ext>
            </a:extLst>
          </p:cNvPr>
          <p:cNvSpPr txBox="1">
            <a:spLocks/>
          </p:cNvSpPr>
          <p:nvPr/>
        </p:nvSpPr>
        <p:spPr>
          <a:xfrm>
            <a:off x="459317" y="1999050"/>
            <a:ext cx="806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 i="0" u="none" strike="noStrike" cap="none">
                <a:solidFill>
                  <a:schemeClr val="accent6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 i="0" u="none" strike="noStrike" cap="none">
                <a:solidFill>
                  <a:schemeClr val="accent6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 i="0" u="none" strike="noStrike" cap="none">
                <a:solidFill>
                  <a:schemeClr val="accent6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 i="0" u="none" strike="noStrike" cap="none">
                <a:solidFill>
                  <a:schemeClr val="accent6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 i="0" u="none" strike="noStrike" cap="none">
                <a:solidFill>
                  <a:schemeClr val="accent6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 i="0" u="none" strike="noStrike" cap="none">
                <a:solidFill>
                  <a:schemeClr val="accent6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 i="0" u="none" strike="noStrike" cap="none">
                <a:solidFill>
                  <a:schemeClr val="accent6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 i="0" u="none" strike="noStrike" cap="none">
                <a:solidFill>
                  <a:schemeClr val="accent6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 i="0" u="none" strike="noStrike" cap="none">
                <a:solidFill>
                  <a:schemeClr val="accent6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African Americans</a:t>
            </a:r>
          </a:p>
        </p:txBody>
      </p:sp>
    </p:spTree>
    <p:extLst>
      <p:ext uri="{BB962C8B-B14F-4D97-AF65-F5344CB8AC3E}">
        <p14:creationId xmlns:p14="http://schemas.microsoft.com/office/powerpoint/2010/main" val="3174233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1041;p75">
            <a:extLst>
              <a:ext uri="{FF2B5EF4-FFF2-40B4-BE49-F238E27FC236}">
                <a16:creationId xmlns:a16="http://schemas.microsoft.com/office/drawing/2014/main" id="{7F755866-FAD9-629B-0903-22012AEF60B8}"/>
              </a:ext>
            </a:extLst>
          </p:cNvPr>
          <p:cNvSpPr txBox="1">
            <a:spLocks/>
          </p:cNvSpPr>
          <p:nvPr/>
        </p:nvSpPr>
        <p:spPr>
          <a:xfrm>
            <a:off x="718800" y="784350"/>
            <a:ext cx="7706400" cy="35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pPr marL="171450" indent="0" algn="l">
              <a:buSzPct val="100000"/>
            </a:pPr>
            <a:endParaRPr lang="en-US" sz="1400" b="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marL="171450" indent="0" algn="l">
              <a:buSzPct val="100000"/>
            </a:pPr>
            <a:endParaRPr lang="en-US" sz="1050" b="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marL="342900" indent="-171450" algn="l">
              <a:buSzPct val="100000"/>
              <a:buFont typeface="Wingdings" panose="05000000000000000000" pitchFamily="2" charset="2"/>
              <a:buChar char="§"/>
            </a:pPr>
            <a:endParaRPr lang="en-US" sz="1050" b="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marL="342900" indent="-171450" algn="l">
              <a:buSzPct val="100000"/>
              <a:buFont typeface="Wingdings" panose="05000000000000000000" pitchFamily="2" charset="2"/>
              <a:buChar char="§"/>
            </a:pPr>
            <a:r>
              <a:rPr lang="en-US" sz="140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Most children access behavioral healthcare through their pediatrician, and at higher rates than other populations </a:t>
            </a:r>
            <a:r>
              <a:rPr lang="en-US" sz="105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(Stewart et al., 2012)</a:t>
            </a:r>
          </a:p>
          <a:p>
            <a:pPr marL="342900" indent="-171450" algn="l">
              <a:buSzPct val="100000"/>
              <a:buFont typeface="Wingdings" panose="05000000000000000000" pitchFamily="2" charset="2"/>
              <a:buChar char="§"/>
            </a:pPr>
            <a:endParaRPr lang="en-US" sz="1050" b="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marL="342900" indent="-171450" algn="l">
              <a:buSzPct val="100000"/>
              <a:buFont typeface="Wingdings" panose="05000000000000000000" pitchFamily="2" charset="2"/>
              <a:buChar char="§"/>
            </a:pPr>
            <a:r>
              <a:rPr lang="en-US" sz="140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Racial and ethnic minority youth access psychosocial services at lower rates than their non-minority peers </a:t>
            </a:r>
            <a:r>
              <a:rPr lang="en-US" sz="105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(</a:t>
            </a:r>
            <a:r>
              <a:rPr lang="en-US" sz="1050" b="0" dirty="0" err="1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Alegría</a:t>
            </a:r>
            <a:r>
              <a:rPr lang="en-US" sz="105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 et al., 2012; Malhotra et al., 2015), </a:t>
            </a:r>
            <a:r>
              <a:rPr lang="en-US" sz="140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particularly due to the inability to access services and the high cost of behavioral healthcare services </a:t>
            </a:r>
            <a:r>
              <a:rPr lang="en-US" sz="105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(Lê Cook, Barry, &amp; Busch, 2013).</a:t>
            </a:r>
          </a:p>
          <a:p>
            <a:pPr marL="171450" indent="0" algn="l">
              <a:buSzPct val="100000"/>
            </a:pPr>
            <a:endParaRPr lang="en-US" sz="1050" b="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marL="342900" indent="-171450" algn="l">
              <a:buSzPct val="100000"/>
              <a:buFont typeface="Wingdings" panose="05000000000000000000" pitchFamily="2" charset="2"/>
              <a:buChar char="§"/>
            </a:pPr>
            <a:r>
              <a:rPr lang="en-US" sz="140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Presentations of depression or anxiety may be different in children, making the conditions harder for clinicians to identify </a:t>
            </a:r>
            <a:r>
              <a:rPr lang="en-US" sz="105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(Green et al., 2012; Stewart, Simmons, &amp; </a:t>
            </a:r>
            <a:r>
              <a:rPr lang="en-US" sz="1050" b="0" dirty="0" err="1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Habibpour</a:t>
            </a:r>
            <a:r>
              <a:rPr lang="en-US" sz="105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2012)</a:t>
            </a:r>
          </a:p>
          <a:p>
            <a:pPr marL="800100" lvl="1" indent="-171450">
              <a:buSzPct val="100000"/>
              <a:buFont typeface="Wingdings" panose="05000000000000000000" pitchFamily="2" charset="2"/>
              <a:buChar char="§"/>
            </a:pPr>
            <a:r>
              <a:rPr lang="en-US" sz="140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Measures may not properly account for cultural and ethnic identity and/or for the degree of acculturation in Latinx children </a:t>
            </a:r>
            <a:r>
              <a:rPr lang="en-US" sz="105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(Stewart et al., 2012)</a:t>
            </a:r>
          </a:p>
          <a:p>
            <a:pPr marL="171450" indent="0" algn="l">
              <a:buSzPct val="100000"/>
            </a:pPr>
            <a:endParaRPr lang="en-US" sz="1400" b="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marL="342900" indent="-171450" algn="l">
              <a:buSzPct val="100000"/>
              <a:buFont typeface="Wingdings" panose="05000000000000000000" pitchFamily="2" charset="2"/>
              <a:buChar char="§"/>
            </a:pPr>
            <a:endParaRPr lang="en-US" sz="1050" b="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Google Shape;1040;p75">
            <a:extLst>
              <a:ext uri="{FF2B5EF4-FFF2-40B4-BE49-F238E27FC236}">
                <a16:creationId xmlns:a16="http://schemas.microsoft.com/office/drawing/2014/main" id="{2CB07EA7-B7B0-D0C0-AD2A-A6D50B0752F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40000" y="363275"/>
            <a:ext cx="806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Racial and Ethnic Minority Youth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863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1041;p75">
            <a:extLst>
              <a:ext uri="{FF2B5EF4-FFF2-40B4-BE49-F238E27FC236}">
                <a16:creationId xmlns:a16="http://schemas.microsoft.com/office/drawing/2014/main" id="{7F755866-FAD9-629B-0903-22012AEF60B8}"/>
              </a:ext>
            </a:extLst>
          </p:cNvPr>
          <p:cNvSpPr txBox="1">
            <a:spLocks/>
          </p:cNvSpPr>
          <p:nvPr/>
        </p:nvSpPr>
        <p:spPr>
          <a:xfrm>
            <a:off x="718800" y="1065420"/>
            <a:ext cx="7706400" cy="35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pPr marL="342900" indent="-171450" algn="l">
              <a:buSzPct val="100000"/>
              <a:buFont typeface="Wingdings" panose="05000000000000000000" pitchFamily="2" charset="2"/>
              <a:buChar char="§"/>
            </a:pPr>
            <a:r>
              <a:rPr lang="en-US" sz="140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IBHC provides a great opportunity for addressing disparities among underserved populations by increasing the ability to access appropriate and culturally competent behavioral healthcare</a:t>
            </a:r>
          </a:p>
          <a:p>
            <a:pPr marL="342900" indent="-171450" algn="l">
              <a:buSzPct val="100000"/>
              <a:buFont typeface="Wingdings" panose="05000000000000000000" pitchFamily="2" charset="2"/>
              <a:buChar char="§"/>
            </a:pPr>
            <a:endParaRPr lang="en-US" sz="1400" b="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marL="342900" indent="-171450" algn="l">
              <a:buSzPct val="100000"/>
              <a:buFont typeface="Wingdings" panose="05000000000000000000" pitchFamily="2" charset="2"/>
              <a:buChar char="§"/>
            </a:pPr>
            <a:r>
              <a:rPr lang="en-US" sz="140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Reduces unnecessary healthcare costs </a:t>
            </a:r>
            <a:r>
              <a:rPr lang="en-US" sz="105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(Crowley, Kirschner, &amp; Health and Public Policy Committee, 2015; </a:t>
            </a:r>
            <a:r>
              <a:rPr lang="en-US" sz="1050" b="0" dirty="0" err="1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Lanoye</a:t>
            </a:r>
            <a:r>
              <a:rPr lang="en-US" sz="105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 et al., 2017) </a:t>
            </a:r>
            <a:r>
              <a:rPr lang="en-US" sz="140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and increases behavioral healthcare access </a:t>
            </a:r>
            <a:r>
              <a:rPr lang="en-US" sz="105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(Bridges et al., 2014; </a:t>
            </a:r>
            <a:r>
              <a:rPr lang="en-US" sz="1050" b="0" dirty="0" err="1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Manoleas</a:t>
            </a:r>
            <a:r>
              <a:rPr lang="en-US" sz="105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2008; Vander </a:t>
            </a:r>
            <a:r>
              <a:rPr lang="en-US" sz="1050" b="0" dirty="0" err="1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Wielen</a:t>
            </a:r>
            <a:r>
              <a:rPr lang="en-US" sz="105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 et al., 2015)</a:t>
            </a:r>
          </a:p>
          <a:p>
            <a:pPr marL="171450" indent="0" algn="l">
              <a:buSzPct val="100000"/>
            </a:pPr>
            <a:endParaRPr lang="en-US" sz="1050" b="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marL="342900" indent="-171450" algn="l">
              <a:buSzPct val="100000"/>
              <a:buFont typeface="Wingdings" panose="05000000000000000000" pitchFamily="2" charset="2"/>
              <a:buChar char="§"/>
            </a:pPr>
            <a:r>
              <a:rPr lang="en-US" sz="140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Reduces stigma and cultural barriers </a:t>
            </a:r>
            <a:r>
              <a:rPr lang="en-US" sz="105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(Bridges et al., 2014; Becker Herbst et al., 2016)</a:t>
            </a:r>
          </a:p>
          <a:p>
            <a:pPr marL="342900" indent="-171450" algn="l">
              <a:buSzPct val="100000"/>
              <a:buFont typeface="Wingdings" panose="05000000000000000000" pitchFamily="2" charset="2"/>
              <a:buChar char="§"/>
            </a:pPr>
            <a:endParaRPr lang="en-US" sz="1400" b="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marL="342900" indent="-171450" algn="l">
              <a:buSzPct val="100000"/>
              <a:buFont typeface="Wingdings" panose="05000000000000000000" pitchFamily="2" charset="2"/>
              <a:buChar char="§"/>
            </a:pPr>
            <a:r>
              <a:rPr lang="en-US" sz="140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Warm handoffs allow patients to receive brief interventions on the same day they report a problem to a physician or nurse</a:t>
            </a:r>
          </a:p>
          <a:p>
            <a:pPr marL="171450" indent="0" algn="l">
              <a:buSzPct val="100000"/>
            </a:pPr>
            <a:endParaRPr lang="en-US" sz="1400" b="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marL="342900" indent="-171450" algn="l">
              <a:buSzPct val="100000"/>
              <a:buFont typeface="Wingdings" panose="05000000000000000000" pitchFamily="2" charset="2"/>
              <a:buChar char="§"/>
            </a:pPr>
            <a:r>
              <a:rPr lang="en-US" sz="140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Screenings allow for a more complete understanding of a patient, provide valuable information to all practitioners on site, and allow for earlier intervention to prevent worsening of problems</a:t>
            </a:r>
          </a:p>
          <a:p>
            <a:pPr marL="342900" indent="-171450" algn="l">
              <a:buSzPct val="100000"/>
              <a:buFont typeface="Wingdings" panose="05000000000000000000" pitchFamily="2" charset="2"/>
              <a:buChar char="§"/>
            </a:pPr>
            <a:endParaRPr lang="en-US" sz="1400" b="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marL="342900" indent="-171450" algn="l">
              <a:buSzPct val="100000"/>
              <a:buFont typeface="Wingdings" panose="05000000000000000000" pitchFamily="2" charset="2"/>
              <a:buChar char="§"/>
            </a:pPr>
            <a:r>
              <a:rPr lang="en-US" sz="140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Patients with a variety of behavioral health and mental health concerns can also be referred at an earlier point in time, reducing unnecessary patient burden and cost</a:t>
            </a:r>
          </a:p>
          <a:p>
            <a:pPr marL="342900" indent="-171450" algn="l">
              <a:buSzPct val="100000"/>
              <a:buFont typeface="Wingdings" panose="05000000000000000000" pitchFamily="2" charset="2"/>
              <a:buChar char="§"/>
            </a:pPr>
            <a:endParaRPr lang="en-US" sz="1400" b="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marL="342900" indent="-171450" algn="l">
              <a:buSzPct val="100000"/>
              <a:buFont typeface="Wingdings" panose="05000000000000000000" pitchFamily="2" charset="2"/>
              <a:buChar char="§"/>
            </a:pPr>
            <a:endParaRPr lang="en-US" sz="1400" b="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marL="342900" indent="-171450" algn="l">
              <a:buSzPct val="100000"/>
              <a:buFont typeface="Wingdings" panose="05000000000000000000" pitchFamily="2" charset="2"/>
              <a:buChar char="§"/>
            </a:pPr>
            <a:endParaRPr lang="en-US" sz="1400" b="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marL="800100" lvl="1" indent="-171450">
              <a:spcBef>
                <a:spcPts val="0"/>
              </a:spcBef>
              <a:buSzPct val="100000"/>
              <a:buFont typeface="Wingdings" panose="05000000000000000000" pitchFamily="2" charset="2"/>
              <a:buChar char="§"/>
            </a:pPr>
            <a:endParaRPr lang="en-US" sz="1400" b="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marL="800100" lvl="1" indent="-171450">
              <a:spcBef>
                <a:spcPts val="0"/>
              </a:spcBef>
              <a:buSzPct val="100000"/>
              <a:buFont typeface="Wingdings" panose="05000000000000000000" pitchFamily="2" charset="2"/>
              <a:buChar char="§"/>
            </a:pPr>
            <a:endParaRPr lang="en-US" sz="1400" b="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marL="800100" lvl="1" indent="-171450">
              <a:buSzPct val="100000"/>
              <a:buFont typeface="Wingdings" panose="05000000000000000000" pitchFamily="2" charset="2"/>
              <a:buChar char="§"/>
            </a:pPr>
            <a:endParaRPr lang="en-US" sz="1400" b="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Google Shape;1040;p75">
            <a:extLst>
              <a:ext uri="{FF2B5EF4-FFF2-40B4-BE49-F238E27FC236}">
                <a16:creationId xmlns:a16="http://schemas.microsoft.com/office/drawing/2014/main" id="{2CB07EA7-B7B0-D0C0-AD2A-A6D50B0752F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21976" y="348367"/>
            <a:ext cx="7403224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IBHC for Underserved Populations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499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1041;p75">
            <a:extLst>
              <a:ext uri="{FF2B5EF4-FFF2-40B4-BE49-F238E27FC236}">
                <a16:creationId xmlns:a16="http://schemas.microsoft.com/office/drawing/2014/main" id="{7F755866-FAD9-629B-0903-22012AEF60B8}"/>
              </a:ext>
            </a:extLst>
          </p:cNvPr>
          <p:cNvSpPr txBox="1">
            <a:spLocks/>
          </p:cNvSpPr>
          <p:nvPr/>
        </p:nvSpPr>
        <p:spPr>
          <a:xfrm>
            <a:off x="718800" y="1065420"/>
            <a:ext cx="7706400" cy="35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700"/>
              <a:buFont typeface="Josefin Sans"/>
              <a:buNone/>
              <a:defRPr sz="2700" b="1" i="0" u="none" strike="noStrike" cap="none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pPr marL="342900" indent="-171450" algn="l">
              <a:buSzPct val="100000"/>
              <a:buFont typeface="Wingdings" panose="05000000000000000000" pitchFamily="2" charset="2"/>
              <a:buChar char="§"/>
            </a:pPr>
            <a:r>
              <a:rPr lang="en-US" sz="140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Despite repeated calls for improved behavioral healthcare for underserved racial and ethnic minority communities, limited progress has been made</a:t>
            </a:r>
          </a:p>
          <a:p>
            <a:pPr marL="342900" indent="-171450" algn="l">
              <a:buSzPct val="100000"/>
              <a:buFont typeface="Wingdings" panose="05000000000000000000" pitchFamily="2" charset="2"/>
              <a:buChar char="§"/>
            </a:pPr>
            <a:endParaRPr lang="en-US" sz="1400" b="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marL="342900" indent="-171450" algn="l">
              <a:buSzPct val="100000"/>
              <a:buFont typeface="Wingdings" panose="05000000000000000000" pitchFamily="2" charset="2"/>
              <a:buChar char="§"/>
            </a:pPr>
            <a:r>
              <a:rPr lang="en-US" sz="140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Most literature focuses on veteran and active-duty military clinics, with only limited research on safety net clinics</a:t>
            </a:r>
          </a:p>
          <a:p>
            <a:pPr marL="800100" lvl="1" indent="-171450">
              <a:buSzPct val="100000"/>
              <a:buFont typeface="Wingdings" panose="05000000000000000000" pitchFamily="2" charset="2"/>
              <a:buChar char="§"/>
            </a:pPr>
            <a:r>
              <a:rPr lang="en-US" sz="140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Research is needed to answer questions specific to implementing IBHC with underserved populations and their unique needs</a:t>
            </a:r>
          </a:p>
          <a:p>
            <a:pPr marL="342900" indent="-171450" algn="l">
              <a:buSzPct val="100000"/>
              <a:buFont typeface="Wingdings" panose="05000000000000000000" pitchFamily="2" charset="2"/>
              <a:buChar char="§"/>
            </a:pPr>
            <a:endParaRPr lang="en-US" sz="1400" b="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marL="342900" indent="-171450" algn="l">
              <a:buSzPct val="100000"/>
              <a:buFont typeface="Wingdings" panose="05000000000000000000" pitchFamily="2" charset="2"/>
              <a:buChar char="§"/>
            </a:pPr>
            <a:r>
              <a:rPr lang="en-US" sz="1400" b="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Research has primarily focused on patient outcomes and less on areas essential to higher levels of dissemination and implementation (e.g., cost, penetration, acceptability, adoption)</a:t>
            </a:r>
          </a:p>
          <a:p>
            <a:pPr marL="171450" indent="0" algn="l">
              <a:buSzPct val="100000"/>
            </a:pPr>
            <a:endParaRPr lang="en-US" sz="1400" b="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marL="342900" indent="-171450" algn="l">
              <a:buSzPct val="100000"/>
              <a:buFont typeface="Wingdings" panose="05000000000000000000" pitchFamily="2" charset="2"/>
              <a:buChar char="§"/>
            </a:pPr>
            <a:endParaRPr lang="en-US" sz="1400" b="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marL="342900" indent="-171450" algn="l">
              <a:buSzPct val="100000"/>
              <a:buFont typeface="Wingdings" panose="05000000000000000000" pitchFamily="2" charset="2"/>
              <a:buChar char="§"/>
            </a:pPr>
            <a:endParaRPr lang="en-US" sz="1400" b="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marL="800100" lvl="1" indent="-171450">
              <a:spcBef>
                <a:spcPts val="0"/>
              </a:spcBef>
              <a:buSzPct val="100000"/>
              <a:buFont typeface="Wingdings" panose="05000000000000000000" pitchFamily="2" charset="2"/>
              <a:buChar char="§"/>
            </a:pPr>
            <a:endParaRPr lang="en-US" sz="1400" b="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marL="800100" lvl="1" indent="-171450">
              <a:spcBef>
                <a:spcPts val="0"/>
              </a:spcBef>
              <a:buSzPct val="100000"/>
              <a:buFont typeface="Wingdings" panose="05000000000000000000" pitchFamily="2" charset="2"/>
              <a:buChar char="§"/>
            </a:pPr>
            <a:endParaRPr lang="en-US" sz="1400" b="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marL="800100" lvl="1" indent="-171450">
              <a:buSzPct val="100000"/>
              <a:buFont typeface="Wingdings" panose="05000000000000000000" pitchFamily="2" charset="2"/>
              <a:buChar char="§"/>
            </a:pPr>
            <a:endParaRPr lang="en-US" sz="1400" b="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Google Shape;1040;p75">
            <a:extLst>
              <a:ext uri="{FF2B5EF4-FFF2-40B4-BE49-F238E27FC236}">
                <a16:creationId xmlns:a16="http://schemas.microsoft.com/office/drawing/2014/main" id="{2CB07EA7-B7B0-D0C0-AD2A-A6D50B0752F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386509" y="363275"/>
            <a:ext cx="6137414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Next steps?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554329"/>
      </p:ext>
    </p:extLst>
  </p:cSld>
  <p:clrMapOvr>
    <a:masterClrMapping/>
  </p:clrMapOvr>
</p:sld>
</file>

<file path=ppt/theme/theme1.xml><?xml version="1.0" encoding="utf-8"?>
<a:theme xmlns:a="http://schemas.openxmlformats.org/drawingml/2006/main" name="Aquatic and Physical Therapy Center XL by Slidesgo">
  <a:themeElements>
    <a:clrScheme name="Simple Light">
      <a:dk1>
        <a:srgbClr val="1A4568"/>
      </a:dk1>
      <a:lt1>
        <a:srgbClr val="FFFFFF"/>
      </a:lt1>
      <a:dk2>
        <a:srgbClr val="285E89"/>
      </a:dk2>
      <a:lt2>
        <a:srgbClr val="80C9DD"/>
      </a:lt2>
      <a:accent1>
        <a:srgbClr val="285E89"/>
      </a:accent1>
      <a:accent2>
        <a:srgbClr val="9DCEDF"/>
      </a:accent2>
      <a:accent3>
        <a:srgbClr val="EFEFEF"/>
      </a:accent3>
      <a:accent4>
        <a:srgbClr val="66A5BB"/>
      </a:accent4>
      <a:accent5>
        <a:srgbClr val="EFEFEF"/>
      </a:accent5>
      <a:accent6>
        <a:srgbClr val="1A4568"/>
      </a:accent6>
      <a:hlink>
        <a:srgbClr val="285E8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</TotalTime>
  <Words>827</Words>
  <Application>Microsoft Office PowerPoint</Application>
  <PresentationFormat>On-screen Show (16:9)</PresentationFormat>
  <Paragraphs>63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Josefin Sans</vt:lpstr>
      <vt:lpstr>Open Sans</vt:lpstr>
      <vt:lpstr>Times New Roman</vt:lpstr>
      <vt:lpstr>Arial</vt:lpstr>
      <vt:lpstr>Wingdings</vt:lpstr>
      <vt:lpstr>Aquatic and Physical Therapy Center XL by Slidesgo</vt:lpstr>
      <vt:lpstr>Using Integrated Behavioral Healthcare to Address Behavioral Health Disparities  in Underserved Populations</vt:lpstr>
      <vt:lpstr>IBHC outcomes</vt:lpstr>
      <vt:lpstr>Latinx</vt:lpstr>
      <vt:lpstr>Racial and Ethnic Minority Youth</vt:lpstr>
      <vt:lpstr>IBHC for Underserved Populations</vt:lpstr>
      <vt:lpstr>Next steps?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Aquatic and Physical Therapy Center</dc:title>
  <dc:creator>Jonathan Larson</dc:creator>
  <cp:lastModifiedBy>Larson, Jonathan</cp:lastModifiedBy>
  <cp:revision>22</cp:revision>
  <dcterms:modified xsi:type="dcterms:W3CDTF">2023-03-06T17:54:50Z</dcterms:modified>
</cp:coreProperties>
</file>